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70" r:id="rId6"/>
    <p:sldId id="258" r:id="rId7"/>
    <p:sldId id="260" r:id="rId8"/>
    <p:sldId id="259" r:id="rId9"/>
    <p:sldId id="261" r:id="rId10"/>
    <p:sldId id="262" r:id="rId11"/>
    <p:sldId id="265" r:id="rId12"/>
    <p:sldId id="268" r:id="rId13"/>
    <p:sldId id="269" r:id="rId14"/>
    <p:sldId id="263" r:id="rId15"/>
    <p:sldId id="264" r:id="rId16"/>
    <p:sldId id="267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59867-5C89-4D96-BEA0-6026E57DBA1A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8B4E2-917F-41F3-B350-009BF5C5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83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Where do yo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8BAD5-3F0B-4C08-A38D-EEB9B5478D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Melissa:  this is just a repeat of the previous slide with written directions instead of the screen shot.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99256-C139-44C0-888E-FE3ACD5438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970D-5252-4406-91A1-26AC553FE268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8968-2771-41F9-A6AA-09931876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99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FA5B-AA63-4D9F-B759-79D03A8AB816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6772-4F0B-42BE-9F34-AF0A09365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5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2F1D-4505-48AC-9B94-DB1D953D00AE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9B1D-6004-49F3-8D25-03CCCFCB2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91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1BCB-A62A-4335-B971-EF612923CD39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BFDF-B5F9-4AF2-A3BF-E11D3F064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53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B7A2-70B1-46DA-BFE9-DBBD4D71008E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C3C0-5C55-4F72-9F9C-FDE59540E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12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467F-21A7-4DF0-97F8-E4DA4778356C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32FB-78B9-4951-A980-678E163CF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44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ECD7-33D3-479D-A6C6-B90507DB667C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713B-073A-4D86-A944-E4D0F2111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8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3408-9C86-4142-9801-DE28B88ABEEB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0EAD-C2C5-4E60-8D01-30679091B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72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A8F8-7978-4D03-A85E-871FE3DDB6DF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69B3-9E35-4324-BBF0-9661AC4EF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36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686D-A7D9-42C7-9C8C-97CF0DB32684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1572-EA51-4A42-9B97-94C68DDD3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6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9B38-F745-400C-8810-79472738630E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83C0-CE17-4B76-B96F-7558AF22F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118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GaDOE_PPT_bg_charcoal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D681D24-2CC2-4DDE-8E59-6C537A9F1316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E941A58-03AC-4816-971E-12AFB4A85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56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iaoas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souter@doe.k12.ga.us" TargetMode="External"/><Relationship Id="rId2" Type="http://schemas.openxmlformats.org/officeDocument/2006/relationships/hyperlink" Target="http://www.gadoe.org/Curriculum-Instruction-and-Assessment/Assessment/Pages/OAS-Resources.aspx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davis@doe.k12.ga.us" TargetMode="External"/><Relationship Id="rId7" Type="http://schemas.openxmlformats.org/officeDocument/2006/relationships/hyperlink" Target="mailto:harris-wright@doe.k12.ga.us" TargetMode="External"/><Relationship Id="rId2" Type="http://schemas.openxmlformats.org/officeDocument/2006/relationships/hyperlink" Target="mailto:mfincher@doe.k12.ga.u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jreyes@doe.k12.ga.us" TargetMode="External"/><Relationship Id="rId5" Type="http://schemas.openxmlformats.org/officeDocument/2006/relationships/hyperlink" Target="mailto:dsouter@doe.k12.ga.us" TargetMode="External"/><Relationship Id="rId4" Type="http://schemas.openxmlformats.org/officeDocument/2006/relationships/hyperlink" Target="mailto:mhuneke@doe.k12.ga.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rgiaoas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a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Georgia Formative Item Bank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Basics on how to find formative items, rubrics, and sample student papers in the OAS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230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OAS Training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9BFDF-B5F9-4AF2-A3BF-E11D3F0643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75438" b="13904"/>
          <a:stretch/>
        </p:blipFill>
        <p:spPr bwMode="auto">
          <a:xfrm>
            <a:off x="2209800" y="1676400"/>
            <a:ext cx="46482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Oval 5"/>
          <p:cNvSpPr/>
          <p:nvPr/>
        </p:nvSpPr>
        <p:spPr>
          <a:xfrm>
            <a:off x="3200400" y="3505200"/>
            <a:ext cx="19050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71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i="1" dirty="0" smtClean="0"/>
              <a:t>Formative Item Bank Information</a:t>
            </a:r>
            <a:br>
              <a:rPr lang="en-US" sz="4000" i="1" dirty="0" smtClean="0"/>
            </a:br>
            <a:r>
              <a:rPr lang="en-US" sz="4000" i="1" dirty="0" smtClean="0"/>
              <a:t> On-line</a:t>
            </a:r>
          </a:p>
        </p:txBody>
      </p:sp>
      <p:sp>
        <p:nvSpPr>
          <p:cNvPr id="58371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393B20-A467-43AB-9116-82A58162FB0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865" b="8379"/>
          <a:stretch>
            <a:fillRect/>
          </a:stretch>
        </p:blipFill>
        <p:spPr bwMode="auto">
          <a:xfrm>
            <a:off x="457200" y="1600200"/>
            <a:ext cx="5715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209800" y="4252913"/>
            <a:ext cx="32004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96000" y="3276600"/>
            <a:ext cx="7620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TextBox 7"/>
          <p:cNvSpPr txBox="1">
            <a:spLocks noChangeArrowheads="1"/>
          </p:cNvSpPr>
          <p:nvPr/>
        </p:nvSpPr>
        <p:spPr bwMode="auto">
          <a:xfrm>
            <a:off x="6880225" y="2322513"/>
            <a:ext cx="1676400" cy="1477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For more information about the Formative Item Bank Project</a:t>
            </a:r>
          </a:p>
        </p:txBody>
      </p:sp>
      <p:sp>
        <p:nvSpPr>
          <p:cNvPr id="67592" name="TextBox 3"/>
          <p:cNvSpPr txBox="1">
            <a:spLocks noChangeArrowheads="1"/>
          </p:cNvSpPr>
          <p:nvPr/>
        </p:nvSpPr>
        <p:spPr bwMode="auto">
          <a:xfrm>
            <a:off x="6324600" y="5105400"/>
            <a:ext cx="2590800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hlinkClick r:id="rId3"/>
              </a:rPr>
              <a:t>www.georgiaoas.org</a:t>
            </a:r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3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3200" i="1" dirty="0" smtClean="0"/>
              <a:t>Formative Item Bank Information On-line</a:t>
            </a:r>
          </a:p>
        </p:txBody>
      </p:sp>
      <p:sp>
        <p:nvSpPr>
          <p:cNvPr id="59395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6E201F-1986-4CDB-AA2B-A357759DC3D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6" t="9338" r="67519" b="14812"/>
          <a:stretch>
            <a:fillRect/>
          </a:stretch>
        </p:blipFill>
        <p:spPr bwMode="auto">
          <a:xfrm>
            <a:off x="677863" y="1627188"/>
            <a:ext cx="3925887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4"/>
          <p:cNvSpPr txBox="1">
            <a:spLocks noChangeArrowheads="1"/>
          </p:cNvSpPr>
          <p:nvPr/>
        </p:nvSpPr>
        <p:spPr bwMode="auto">
          <a:xfrm>
            <a:off x="762000" y="1295400"/>
            <a:ext cx="7681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http://www.gadoe.org/Curriculum-Instruction-and-Assessment/Assessment/Pages/OAS-Resources.aspx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2362200"/>
            <a:ext cx="125095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057400"/>
            <a:ext cx="3352800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Includes: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About the Formative Item Bank (document)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About the Formative Item Bank (presentation</a:t>
            </a:r>
            <a:r>
              <a:rPr lang="en-US" dirty="0" smtClean="0">
                <a:latin typeface="+mn-lt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to Access the Formative Item Bank (slides)</a:t>
            </a:r>
            <a:endParaRPr lang="en-US" dirty="0" smtClean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Launch Webinar Recording Link</a:t>
            </a:r>
            <a:endParaRPr lang="en-US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Student Checklist for ELA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Students Checklist for Mathematics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Link to the OAS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Link to Georgia Standards.org</a:t>
            </a:r>
          </a:p>
        </p:txBody>
      </p:sp>
      <p:cxnSp>
        <p:nvCxnSpPr>
          <p:cNvPr id="9" name="Straight Arrow Connector 8"/>
          <p:cNvCxnSpPr>
            <a:endCxn id="6" idx="6"/>
          </p:cNvCxnSpPr>
          <p:nvPr/>
        </p:nvCxnSpPr>
        <p:spPr>
          <a:xfrm flipH="1">
            <a:off x="4603750" y="3581400"/>
            <a:ext cx="80645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41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sz="2400" dirty="0" smtClean="0"/>
              <a:t>A comprehensive presentation on the Formative Item Bank can be </a:t>
            </a:r>
            <a:r>
              <a:rPr lang="en-US" sz="2400" dirty="0"/>
              <a:t>found at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www.gadoe.org/Curriculum-Instruction-and-Assessment/Assessment/Pages/OAS-Resources.aspx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You may contact Dr. Dawn Souter at </a:t>
            </a:r>
            <a:r>
              <a:rPr lang="en-US" sz="2000" dirty="0" smtClean="0">
                <a:hlinkClick r:id="rId3"/>
              </a:rPr>
              <a:t>dsouter@doe.k12.ga.us</a:t>
            </a:r>
            <a:r>
              <a:rPr lang="en-US" sz="2000" dirty="0" smtClean="0"/>
              <a:t> for more information.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4F0EAD-C2C5-4E60-8D01-30679091BC1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63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Georgia Department of Education Assessment and Accountability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4525963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45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Dr. Melissa Fincher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Associate Superintendent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Assessment and Accountability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404.651.9405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>
                <a:hlinkClick r:id="rId2"/>
              </a:rPr>
              <a:t>mfincher@doe.k12.ga.us</a:t>
            </a: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Dr. Melodee Davis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Director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Assessment Research and Development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404.657.0312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>
                <a:hlinkClick r:id="rId3"/>
              </a:rPr>
              <a:t>medavis@doe.k12.ga.us</a:t>
            </a: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Michael Huneke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Assessment Specialist, OAS Manager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404.232.1208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>
                <a:hlinkClick r:id="rId4"/>
              </a:rPr>
              <a:t>mhuneke@doe.k12.ga.us</a:t>
            </a: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/>
          </a:p>
          <a:p>
            <a:pPr>
              <a:buFont typeface="Arial" pitchFamily="34" charset="0"/>
              <a:buChar char="•"/>
              <a:defRPr/>
            </a:pPr>
            <a:endParaRPr lang="en-US" sz="7200" b="1" dirty="0"/>
          </a:p>
          <a:p>
            <a:pPr>
              <a:buFont typeface="Arial" pitchFamily="34" charset="0"/>
              <a:buChar char="•"/>
              <a:defRPr/>
            </a:pPr>
            <a:endParaRPr lang="en-US" sz="7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14800" cy="4572000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18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Dr</a:t>
            </a:r>
            <a:r>
              <a:rPr lang="en-US" sz="7200" b="1" dirty="0"/>
              <a:t>. Dawn Souter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/>
              <a:t>Project </a:t>
            </a:r>
            <a:r>
              <a:rPr lang="en-US" sz="7200" b="1" dirty="0" smtClean="0"/>
              <a:t>Manager, RT3</a:t>
            </a:r>
            <a:endParaRPr lang="en-US" sz="72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404.463.6667</a:t>
            </a:r>
            <a:endParaRPr lang="en-US" sz="72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>
                <a:hlinkClick r:id="rId5"/>
              </a:rPr>
              <a:t>dsouter@doe.k12.ga.us</a:t>
            </a:r>
            <a:endParaRPr lang="en-US" sz="7200" b="1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Dr. Jan Reyes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Assessment Specialist, RT3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Interim Benchmark Assessments</a:t>
            </a:r>
            <a:endParaRPr lang="en-US" sz="72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404.463.6665</a:t>
            </a:r>
            <a:endParaRPr lang="en-US" sz="72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>
                <a:hlinkClick r:id="rId6"/>
              </a:rPr>
              <a:t>jreyes@doe.k12.ga.us</a:t>
            </a: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Kelli Harris-Wright, </a:t>
            </a:r>
            <a:r>
              <a:rPr lang="en-US" sz="7200" b="1" dirty="0" err="1" smtClean="0"/>
              <a:t>Ed.S</a:t>
            </a:r>
            <a:r>
              <a:rPr lang="en-US" sz="7200" b="1" dirty="0" smtClean="0"/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Assessment Specialist, RT3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Assessment Literacy Professional Learning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/>
              <a:t>404.463.5047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b="1" dirty="0" smtClean="0">
                <a:hlinkClick r:id="rId7"/>
              </a:rPr>
              <a:t>kharris-wright@doe.k12.ga.us</a:t>
            </a: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72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/>
          </a:p>
        </p:txBody>
      </p:sp>
      <p:sp>
        <p:nvSpPr>
          <p:cNvPr id="6246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2169C-C170-4EC4-B5DE-AA04E1C81D1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2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i="1" dirty="0" smtClean="0"/>
              <a:t>The Georgia Formative Item Bank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Bank of over 1600+ classroom assessment items aligned with the state’s content standards in ELA and Mathematics</a:t>
            </a:r>
          </a:p>
          <a:p>
            <a:pPr lvl="1"/>
            <a:r>
              <a:rPr lang="en-US" sz="2000" dirty="0" smtClean="0"/>
              <a:t>Grades 3 – 8 ELA and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literature and American Literature</a:t>
            </a:r>
          </a:p>
          <a:p>
            <a:pPr lvl="1"/>
            <a:r>
              <a:rPr lang="en-US" sz="2000" dirty="0" smtClean="0"/>
              <a:t>Grades 3 – 8 Mathematics and Coordinate Algebra, Analytic Geometry and Advanced Algebra</a:t>
            </a:r>
          </a:p>
          <a:p>
            <a:r>
              <a:rPr lang="en-US" sz="2400" dirty="0" smtClean="0"/>
              <a:t>Created for exclusive use in Georgia classrooms</a:t>
            </a:r>
          </a:p>
          <a:p>
            <a:r>
              <a:rPr lang="en-US" sz="2400" dirty="0" smtClean="0"/>
              <a:t>Piloted with Georgia students</a:t>
            </a:r>
          </a:p>
          <a:p>
            <a:r>
              <a:rPr lang="en-US" sz="2400" dirty="0" smtClean="0"/>
              <a:t>Reviewed by Georgia educators</a:t>
            </a:r>
          </a:p>
          <a:p>
            <a:r>
              <a:rPr lang="en-US" sz="2400" dirty="0" smtClean="0"/>
              <a:t>Housed in the Georgia Online Assessment System (OAS)</a:t>
            </a:r>
          </a:p>
          <a:p>
            <a:r>
              <a:rPr lang="en-US" sz="2400" dirty="0" smtClean="0"/>
              <a:t>Preponderance of items at DOK 3 and 4</a:t>
            </a:r>
          </a:p>
          <a:p>
            <a:r>
              <a:rPr lang="en-US" sz="2400" dirty="0" smtClean="0"/>
              <a:t>Item, rubric and scored student sample papers provided</a:t>
            </a:r>
          </a:p>
          <a:p>
            <a:r>
              <a:rPr lang="en-US" sz="2400" dirty="0" smtClean="0"/>
              <a:t>Available to ALL Georgia Teachers!</a:t>
            </a:r>
          </a:p>
        </p:txBody>
      </p:sp>
    </p:spTree>
    <p:extLst>
      <p:ext uri="{BB962C8B-B14F-4D97-AF65-F5344CB8AC3E}">
        <p14:creationId xmlns:p14="http://schemas.microsoft.com/office/powerpoint/2010/main" xmlns="" val="5740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3820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Where do you Find the Items?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sz="3200" dirty="0" smtClean="0">
              <a:solidFill>
                <a:srgbClr val="00B050"/>
              </a:solidFill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C001D-25B4-421F-99A0-C8901D1DA61E}" type="slidenum">
              <a:rPr lang="en-US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624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988" b="9879"/>
          <a:stretch>
            <a:fillRect/>
          </a:stretch>
        </p:blipFill>
        <p:spPr bwMode="auto">
          <a:xfrm>
            <a:off x="3124200" y="1239838"/>
            <a:ext cx="5410200" cy="423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2480" y="2035869"/>
            <a:ext cx="25908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04800" y="2952566"/>
            <a:ext cx="2655163" cy="954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124200" y="2667000"/>
            <a:ext cx="1752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472" name="TextBox 1"/>
          <p:cNvSpPr txBox="1">
            <a:spLocks noChangeArrowheads="1"/>
          </p:cNvSpPr>
          <p:nvPr/>
        </p:nvSpPr>
        <p:spPr bwMode="auto">
          <a:xfrm>
            <a:off x="635863" y="1239838"/>
            <a:ext cx="2286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hlinkClick r:id="rId4"/>
              </a:rPr>
              <a:t>www.georgiaoas.org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3355365"/>
            <a:ext cx="27432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If you need an OAS log-in access code, </a:t>
            </a:r>
            <a:r>
              <a:rPr lang="en-US" dirty="0" smtClean="0">
                <a:solidFill>
                  <a:srgbClr val="FF0000"/>
                </a:solidFill>
              </a:rPr>
              <a:t>contact </a:t>
            </a:r>
            <a:r>
              <a:rPr lang="en-US" dirty="0">
                <a:solidFill>
                  <a:srgbClr val="FF0000"/>
                </a:solidFill>
              </a:rPr>
              <a:t>your School </a:t>
            </a:r>
            <a:r>
              <a:rPr lang="en-US" dirty="0" smtClean="0">
                <a:solidFill>
                  <a:srgbClr val="FF0000"/>
                </a:solidFill>
              </a:rPr>
              <a:t>Administrator.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School Administrators should contact their system test coordinator for assistance if needed</a:t>
            </a:r>
          </a:p>
        </p:txBody>
      </p:sp>
    </p:spTree>
    <p:extLst>
      <p:ext uri="{BB962C8B-B14F-4D97-AF65-F5344CB8AC3E}">
        <p14:creationId xmlns:p14="http://schemas.microsoft.com/office/powerpoint/2010/main" xmlns="" val="22034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876300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3600" i="1" dirty="0" smtClean="0"/>
              <a:t>Searching in the OAS 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9" t="11385" r="60742" b="27974"/>
          <a:stretch>
            <a:fillRect/>
          </a:stretch>
        </p:blipFill>
        <p:spPr bwMode="auto">
          <a:xfrm>
            <a:off x="914400" y="1295400"/>
            <a:ext cx="7239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743200" y="1828800"/>
            <a:ext cx="5410200" cy="7810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524000" y="2476500"/>
            <a:ext cx="12192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8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60960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i="1" dirty="0" smtClean="0"/>
              <a:t>Searching in the OAS</a:t>
            </a:r>
          </a:p>
        </p:txBody>
      </p:sp>
      <p:sp>
        <p:nvSpPr>
          <p:cNvPr id="53251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F15E8-C4A8-4FCA-AA55-972F128B880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5" t="9045" r="69926" b="38348"/>
          <a:stretch>
            <a:fillRect/>
          </a:stretch>
        </p:blipFill>
        <p:spPr bwMode="auto">
          <a:xfrm>
            <a:off x="1828800" y="914400"/>
            <a:ext cx="48768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257800" y="1485900"/>
            <a:ext cx="1828800" cy="3429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257800" y="1981200"/>
            <a:ext cx="1828800" cy="762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7239000" y="914400"/>
            <a:ext cx="1371600" cy="175418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You create test name and ID that are meaningful to you. </a:t>
            </a:r>
          </a:p>
        </p:txBody>
      </p:sp>
      <p:sp>
        <p:nvSpPr>
          <p:cNvPr id="63496" name="TextBox 11"/>
          <p:cNvSpPr txBox="1">
            <a:spLocks noChangeArrowheads="1"/>
          </p:cNvSpPr>
          <p:nvPr/>
        </p:nvSpPr>
        <p:spPr bwMode="auto">
          <a:xfrm>
            <a:off x="7010400" y="3429000"/>
            <a:ext cx="2057400" cy="147796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  <a:latin typeface="Calibri" pitchFamily="34" charset="0"/>
              </a:rPr>
              <a:t>Naming Idea:  “Formative” and Domain Name, such as literary comprehension</a:t>
            </a:r>
          </a:p>
        </p:txBody>
      </p:sp>
      <p:cxnSp>
        <p:nvCxnSpPr>
          <p:cNvPr id="16" name="Straight Arrow Connector 15"/>
          <p:cNvCxnSpPr>
            <a:stCxn id="53255" idx="2"/>
          </p:cNvCxnSpPr>
          <p:nvPr/>
        </p:nvCxnSpPr>
        <p:spPr>
          <a:xfrm>
            <a:off x="7924800" y="2668588"/>
            <a:ext cx="0" cy="7604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24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smtClean="0"/>
              <a:t>Searching the OAS for Formative Items</a:t>
            </a:r>
            <a:br>
              <a:rPr lang="en-US" sz="3200" smtClean="0"/>
            </a:br>
            <a:r>
              <a:rPr lang="en-US" sz="3200" smtClean="0"/>
              <a:t>Example Search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DE4A-20F9-440A-A6F9-CDE0577CC92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37" t="12888" r="60945" b="33951"/>
          <a:stretch>
            <a:fillRect/>
          </a:stretch>
        </p:blipFill>
        <p:spPr bwMode="auto">
          <a:xfrm>
            <a:off x="762000" y="1233488"/>
            <a:ext cx="731678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H="1">
            <a:off x="5457825" y="4967288"/>
            <a:ext cx="3124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H="1">
            <a:off x="3429000" y="1981200"/>
            <a:ext cx="214312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3" name="TextBox 1028"/>
          <p:cNvSpPr txBox="1">
            <a:spLocks noChangeArrowheads="1"/>
          </p:cNvSpPr>
          <p:nvPr/>
        </p:nvSpPr>
        <p:spPr bwMode="auto">
          <a:xfrm>
            <a:off x="5572125" y="1689100"/>
            <a:ext cx="2209800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The name you created in previous steps</a:t>
            </a:r>
          </a:p>
        </p:txBody>
      </p:sp>
      <p:sp>
        <p:nvSpPr>
          <p:cNvPr id="65544" name="TextBox 1"/>
          <p:cNvSpPr txBox="1">
            <a:spLocks noChangeArrowheads="1"/>
          </p:cNvSpPr>
          <p:nvPr/>
        </p:nvSpPr>
        <p:spPr bwMode="auto">
          <a:xfrm>
            <a:off x="750888" y="5705475"/>
            <a:ext cx="7588250" cy="338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All of the formative items are in Level 2 of the OAS which means all teachers have access.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38200" y="2514600"/>
            <a:ext cx="1219200" cy="3190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3429000" y="2590800"/>
            <a:ext cx="4572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5547" name="TextBox 16"/>
          <p:cNvSpPr txBox="1">
            <a:spLocks noChangeArrowheads="1"/>
          </p:cNvSpPr>
          <p:nvPr/>
        </p:nvSpPr>
        <p:spPr bwMode="auto">
          <a:xfrm>
            <a:off x="4081463" y="2611438"/>
            <a:ext cx="3386137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Drop down to select subject and grade level</a:t>
            </a:r>
          </a:p>
        </p:txBody>
      </p:sp>
      <p:sp>
        <p:nvSpPr>
          <p:cNvPr id="65548" name="TextBox 19"/>
          <p:cNvSpPr txBox="1">
            <a:spLocks noChangeArrowheads="1"/>
          </p:cNvSpPr>
          <p:nvPr/>
        </p:nvSpPr>
        <p:spPr bwMode="auto">
          <a:xfrm>
            <a:off x="7543800" y="4343400"/>
            <a:ext cx="7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549" name="TextBox 20"/>
          <p:cNvSpPr txBox="1">
            <a:spLocks noChangeArrowheads="1"/>
          </p:cNvSpPr>
          <p:nvPr/>
        </p:nvSpPr>
        <p:spPr bwMode="auto">
          <a:xfrm>
            <a:off x="4098925" y="3535363"/>
            <a:ext cx="2947988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Drop down to select domain and standard (or select all)</a:t>
            </a:r>
          </a:p>
        </p:txBody>
      </p:sp>
      <p:sp>
        <p:nvSpPr>
          <p:cNvPr id="5" name="Oval 4"/>
          <p:cNvSpPr/>
          <p:nvPr/>
        </p:nvSpPr>
        <p:spPr>
          <a:xfrm>
            <a:off x="4419600" y="4713288"/>
            <a:ext cx="990600" cy="696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657600" y="3535363"/>
            <a:ext cx="347663" cy="603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2133600"/>
            <a:ext cx="1620838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181350"/>
            <a:ext cx="1143000" cy="354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9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04812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1. Create Test (Test Name and Test Identifier, submit)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2. Item Level (Select Level 2, which provides access to all Georgia teachers)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3. Subject (Select Language Arts or Mathematics)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4. Grade Level (Select grade 3 – 8)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5. Domain ( Select Formative)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6. Domain (Select Appropriate Domain or ALL, i.e. Information and Media Literacy)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7. Standard (Select Standard or ALL)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8. Show Items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C3332-42C8-47C4-A1C5-84E5AA8E0C9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7200" y="152400"/>
            <a:ext cx="8124825" cy="1219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200" i="1" dirty="0" smtClean="0"/>
              <a:t>Searching the OAS for Formative Items</a:t>
            </a:r>
            <a:br>
              <a:rPr lang="en-US" sz="3200" i="1" dirty="0" smtClean="0"/>
            </a:br>
            <a:r>
              <a:rPr lang="en-US" sz="2400" i="1" dirty="0" smtClean="0"/>
              <a:t>Search </a:t>
            </a:r>
            <a:r>
              <a:rPr lang="en-US" sz="2000" i="1" dirty="0" smtClean="0"/>
              <a:t>Steps </a:t>
            </a:r>
          </a:p>
          <a:p>
            <a:pPr>
              <a:defRPr/>
            </a:pPr>
            <a:r>
              <a:rPr lang="en-US" sz="2000" i="1" dirty="0" smtClean="0"/>
              <a:t>(same basic directions as previous slide, only in step-by-step format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977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Finding the Rubrics and Sample Student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Once you create a test in the previous steps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Assign the test to a class</a:t>
            </a:r>
          </a:p>
          <a:p>
            <a:r>
              <a:rPr lang="en-US" sz="2800" dirty="0" smtClean="0"/>
              <a:t>Assign the test to a student in the class</a:t>
            </a:r>
          </a:p>
          <a:p>
            <a:r>
              <a:rPr lang="en-US" sz="2800" dirty="0" smtClean="0"/>
              <a:t>Take the test as if you were a student</a:t>
            </a:r>
          </a:p>
          <a:p>
            <a:r>
              <a:rPr lang="en-US" sz="2800" dirty="0" smtClean="0"/>
              <a:t>Click on “Score the Test”</a:t>
            </a:r>
          </a:p>
          <a:p>
            <a:r>
              <a:rPr lang="en-US" sz="2800" dirty="0" smtClean="0"/>
              <a:t>At that point, you will be able to see the rubrics and student work samples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410200"/>
            <a:ext cx="83058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Online </a:t>
            </a:r>
            <a:r>
              <a:rPr lang="en-US" dirty="0" err="1" smtClean="0"/>
              <a:t>Assessement</a:t>
            </a:r>
            <a:r>
              <a:rPr lang="en-US" dirty="0" smtClean="0"/>
              <a:t> System (OAS) </a:t>
            </a:r>
            <a:r>
              <a:rPr lang="en-US" dirty="0"/>
              <a:t>instructions </a:t>
            </a:r>
            <a:r>
              <a:rPr lang="en-US" dirty="0" smtClean="0"/>
              <a:t>are found </a:t>
            </a:r>
            <a:r>
              <a:rPr lang="en-US" dirty="0"/>
              <a:t>at </a:t>
            </a:r>
            <a:r>
              <a:rPr lang="en-US" dirty="0" smtClean="0">
                <a:hlinkClick r:id="rId2"/>
              </a:rPr>
              <a:t>www.oas.org</a:t>
            </a:r>
            <a:r>
              <a:rPr lang="en-US" dirty="0" smtClean="0"/>
              <a:t>.  </a:t>
            </a:r>
            <a:r>
              <a:rPr lang="en-US" dirty="0"/>
              <a:t>See the Training Tab at the top of the page in order to find </a:t>
            </a:r>
            <a:r>
              <a:rPr lang="en-US" dirty="0" smtClean="0"/>
              <a:t>Training </a:t>
            </a:r>
            <a:r>
              <a:rPr lang="en-US" dirty="0"/>
              <a:t>Information, Tutorials, Quick Start Guides, Manuals and Power Point </a:t>
            </a:r>
            <a:r>
              <a:rPr lang="en-US" dirty="0" smtClean="0"/>
              <a:t>Presentations.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699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944562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www.georgiaoas.org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9BFDF-B5F9-4AF2-A3BF-E11D3F0643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21" r="75641" b="14075"/>
          <a:stretch/>
        </p:blipFill>
        <p:spPr bwMode="auto">
          <a:xfrm>
            <a:off x="2057400" y="1371600"/>
            <a:ext cx="49530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Oval 7"/>
          <p:cNvSpPr/>
          <p:nvPr/>
        </p:nvSpPr>
        <p:spPr>
          <a:xfrm>
            <a:off x="5327342" y="2819400"/>
            <a:ext cx="1066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302697"/>
      </p:ext>
    </p:extLst>
  </p:cSld>
  <p:clrMapOvr>
    <a:masterClrMapping/>
  </p:clrMapOvr>
</p:sld>
</file>

<file path=ppt/theme/theme1.xml><?xml version="1.0" encoding="utf-8"?>
<a:theme xmlns:a="http://schemas.openxmlformats.org/drawingml/2006/main" name="GaDOE Presentation Template - John Bar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B34819C3326640A5C369F682C5BCEC" ma:contentTypeVersion="3" ma:contentTypeDescription="Create a new document." ma:contentTypeScope="" ma:versionID="b2371cd5ef6aa34bfb2ea73766c41b28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20a672bb-8554-40ed-8ef6-17ff2403b73b" targetNamespace="http://schemas.microsoft.com/office/2006/metadata/properties" ma:root="true" ma:fieldsID="93e99c51eee0f184a2cb11cc45f17dca" ns1:_="" ns2:_="" ns3:_="">
    <xsd:import namespace="http://schemas.microsoft.com/sharepoint/v3"/>
    <xsd:import namespace="1d496aed-39d0-4758-b3cf-4e4773287716"/>
    <xsd:import namespace="20a672bb-8554-40ed-8ef6-17ff2403b73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672bb-8554-40ed-8ef6-17ff2403b73b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812383B8-FDBA-42DE-9B28-EFCB3124A900}" ma:internalName="Page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 xmlns="20a672bb-8554-40ed-8ef6-17ff2403b73b" xsi:nil="true"/>
    <PublishingExpirationDate xmlns="http://schemas.microsoft.com/sharepoint/v3" xsi:nil="true"/>
    <Page_x0020_SubHeader xmlns="20a672bb-8554-40ed-8ef6-17ff2403b73b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3EC01F-05F2-4E1D-B0B1-456EA31A2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496aed-39d0-4758-b3cf-4e4773287716"/>
    <ds:schemaRef ds:uri="20a672bb-8554-40ed-8ef6-17ff2403b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7D3844-42A9-4B7F-A757-969C760AC1C6}">
  <ds:schemaRefs>
    <ds:schemaRef ds:uri="http://schemas.microsoft.com/office/2006/metadata/properties"/>
    <ds:schemaRef ds:uri="http://schemas.microsoft.com/office/infopath/2007/PartnerControls"/>
    <ds:schemaRef ds:uri="1d496aed-39d0-4758-b3cf-4e4773287716"/>
    <ds:schemaRef ds:uri="20a672bb-8554-40ed-8ef6-17ff2403b73b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3CB28DB-E8BF-49E4-8D28-1D7EBA460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633</Words>
  <Application>Microsoft Office PowerPoint</Application>
  <PresentationFormat>On-screen Show (4:3)</PresentationFormat>
  <Paragraphs>116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GaDOE Presentation Template - John Barge</vt:lpstr>
      <vt:lpstr>The Georgia Formative Item Bank</vt:lpstr>
      <vt:lpstr>The Georgia Formative Item Bank</vt:lpstr>
      <vt:lpstr> Where do you Find the Items? </vt:lpstr>
      <vt:lpstr>Searching in the OAS </vt:lpstr>
      <vt:lpstr>Searching in the OAS</vt:lpstr>
      <vt:lpstr>Searching the OAS for Formative Items Example Search</vt:lpstr>
      <vt:lpstr>Slide 7</vt:lpstr>
      <vt:lpstr>Finding the Rubrics and Sample Student Papers</vt:lpstr>
      <vt:lpstr>www.georgiaoas.org</vt:lpstr>
      <vt:lpstr>OAS Training Tab</vt:lpstr>
      <vt:lpstr>Formative Item Bank Information  On-line</vt:lpstr>
      <vt:lpstr>Formative Item Bank Information On-line</vt:lpstr>
      <vt:lpstr>A comprehensive presentation on the Formative Item Bank can be found at http://www.gadoe.org/Curriculum-Instruction-and-Assessment/Assessment/Pages/OAS-Resources.aspx   You may contact Dr. Dawn Souter at dsouter@doe.k12.ga.us for more information. </vt:lpstr>
      <vt:lpstr>Georgia Department of Education Assessment and Accountability</vt:lpstr>
    </vt:vector>
  </TitlesOfParts>
  <Company>Georgia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Georgia Formative Item Bank</dc:title>
  <dc:creator>GaDOE</dc:creator>
  <cp:lastModifiedBy>SCCPS</cp:lastModifiedBy>
  <cp:revision>8</cp:revision>
  <dcterms:created xsi:type="dcterms:W3CDTF">2013-07-24T14:06:09Z</dcterms:created>
  <dcterms:modified xsi:type="dcterms:W3CDTF">2014-07-28T17:09:30Z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0x01010098B34819C3326640A5C369F682C5BCEC</vt:lpwstr>
  </property>
</Properties>
</file>