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8" r:id="rId4"/>
    <p:sldId id="267" r:id="rId5"/>
    <p:sldId id="262" r:id="rId6"/>
    <p:sldId id="261" r:id="rId7"/>
    <p:sldId id="263" r:id="rId8"/>
    <p:sldId id="258" r:id="rId9"/>
    <p:sldId id="270" r:id="rId10"/>
    <p:sldId id="269" r:id="rId11"/>
    <p:sldId id="265" r:id="rId12"/>
    <p:sldId id="273" r:id="rId13"/>
    <p:sldId id="272" r:id="rId14"/>
    <p:sldId id="271" r:id="rId15"/>
    <p:sldId id="264" r:id="rId16"/>
    <p:sldId id="276" r:id="rId17"/>
    <p:sldId id="279" r:id="rId18"/>
    <p:sldId id="278" r:id="rId19"/>
    <p:sldId id="266" r:id="rId20"/>
    <p:sldId id="277" r:id="rId21"/>
    <p:sldId id="284" r:id="rId22"/>
    <p:sldId id="283" r:id="rId23"/>
    <p:sldId id="282" r:id="rId24"/>
    <p:sldId id="287" r:id="rId25"/>
    <p:sldId id="275" r:id="rId26"/>
    <p:sldId id="286" r:id="rId27"/>
    <p:sldId id="285" r:id="rId28"/>
    <p:sldId id="290" r:id="rId29"/>
    <p:sldId id="280" r:id="rId30"/>
    <p:sldId id="291" r:id="rId31"/>
    <p:sldId id="281" r:id="rId32"/>
    <p:sldId id="292" r:id="rId33"/>
    <p:sldId id="295" r:id="rId34"/>
    <p:sldId id="293" r:id="rId35"/>
    <p:sldId id="294" r:id="rId36"/>
    <p:sldId id="298" r:id="rId37"/>
    <p:sldId id="297" r:id="rId38"/>
    <p:sldId id="296" r:id="rId39"/>
    <p:sldId id="257" r:id="rId40"/>
    <p:sldId id="289" r:id="rId41"/>
    <p:sldId id="260" r:id="rId42"/>
    <p:sldId id="274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5815A-088C-41D3-BEFA-1B238D50DCCE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72DB-9BF5-444C-AA4A-DDD34CCD6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2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5815A-088C-41D3-BEFA-1B238D50DCCE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72DB-9BF5-444C-AA4A-DDD34CCD6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6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5815A-088C-41D3-BEFA-1B238D50DCCE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72DB-9BF5-444C-AA4A-DDD34CCD6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29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5815A-088C-41D3-BEFA-1B238D50DCCE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72DB-9BF5-444C-AA4A-DDD34CCD6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0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5815A-088C-41D3-BEFA-1B238D50DCCE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72DB-9BF5-444C-AA4A-DDD34CCD6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8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5815A-088C-41D3-BEFA-1B238D50DCCE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72DB-9BF5-444C-AA4A-DDD34CCD6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8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5815A-088C-41D3-BEFA-1B238D50DCCE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72DB-9BF5-444C-AA4A-DDD34CCD6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7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5815A-088C-41D3-BEFA-1B238D50DCCE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72DB-9BF5-444C-AA4A-DDD34CCD6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65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5815A-088C-41D3-BEFA-1B238D50DCCE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72DB-9BF5-444C-AA4A-DDD34CCD6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8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5815A-088C-41D3-BEFA-1B238D50DCCE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72DB-9BF5-444C-AA4A-DDD34CCD6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1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5815A-088C-41D3-BEFA-1B238D50DCCE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72DB-9BF5-444C-AA4A-DDD34CCD6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5815A-088C-41D3-BEFA-1B238D50DCCE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072DB-9BF5-444C-AA4A-DDD34CCD6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4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910119" cy="2387600"/>
          </a:xfrm>
        </p:spPr>
        <p:txBody>
          <a:bodyPr>
            <a:noAutofit/>
          </a:bodyPr>
          <a:lstStyle/>
          <a:p>
            <a:pPr algn="r"/>
            <a:r>
              <a:rPr lang="en-US" sz="6600" b="1" dirty="0" smtClean="0"/>
              <a:t/>
            </a:r>
            <a:br>
              <a:rPr lang="en-US" sz="6600" b="1" dirty="0" smtClean="0"/>
            </a:br>
            <a:r>
              <a:rPr lang="en-US" sz="6600" b="1" dirty="0"/>
              <a:t/>
            </a:r>
            <a:br>
              <a:rPr lang="en-US" sz="6600" b="1" dirty="0"/>
            </a:br>
            <a:r>
              <a:rPr lang="en-US" sz="6600" b="1" dirty="0" smtClean="0"/>
              <a:t/>
            </a:r>
            <a:br>
              <a:rPr lang="en-US" sz="6600" b="1" dirty="0" smtClean="0"/>
            </a:br>
            <a:r>
              <a:rPr lang="en-US" sz="6600" b="1" dirty="0"/>
              <a:t/>
            </a:r>
            <a:br>
              <a:rPr lang="en-US" sz="6600" b="1" dirty="0"/>
            </a:br>
            <a:r>
              <a:rPr lang="en-US" sz="6600" b="1" dirty="0" smtClean="0"/>
              <a:t/>
            </a:r>
            <a:br>
              <a:rPr lang="en-US" sz="6600" b="1" dirty="0" smtClean="0"/>
            </a:br>
            <a:r>
              <a:rPr lang="en-US" sz="6600" b="1" dirty="0"/>
              <a:t/>
            </a:r>
            <a:br>
              <a:rPr lang="en-US" sz="6600" b="1" dirty="0"/>
            </a:br>
            <a:r>
              <a:rPr lang="en-US" sz="6600" b="1" dirty="0" smtClean="0"/>
              <a:t/>
            </a:r>
            <a:br>
              <a:rPr lang="en-US" sz="6600" b="1" dirty="0" smtClean="0"/>
            </a:br>
            <a:r>
              <a:rPr lang="en-US" sz="6600" b="1" dirty="0"/>
              <a:t/>
            </a:r>
            <a:br>
              <a:rPr lang="en-US" sz="6600" b="1" dirty="0"/>
            </a:br>
            <a:r>
              <a:rPr lang="en-US" sz="6600" b="1" dirty="0" smtClean="0"/>
              <a:t>Getting Ready for </a:t>
            </a:r>
            <a:br>
              <a:rPr lang="en-US" sz="6600" b="1" dirty="0" smtClean="0"/>
            </a:br>
            <a:r>
              <a:rPr lang="en-US" sz="6600" b="1" dirty="0" err="1" smtClean="0"/>
              <a:t>i</a:t>
            </a:r>
            <a:r>
              <a:rPr lang="en-US" sz="6600" b="1" dirty="0" smtClean="0"/>
              <a:t>-Ready </a:t>
            </a:r>
            <a:endParaRPr lang="en-US" sz="6600" b="1" dirty="0"/>
          </a:p>
        </p:txBody>
      </p:sp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7" y="1230398"/>
            <a:ext cx="3686175" cy="3705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83" y="3649362"/>
            <a:ext cx="2200829" cy="22851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3999" y="4979269"/>
            <a:ext cx="3155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2020-2021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968776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83" y="3649362"/>
            <a:ext cx="2200829" cy="22851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41" y="226443"/>
            <a:ext cx="4025357" cy="64214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798" y="102781"/>
            <a:ext cx="3894453" cy="66028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767" y="102782"/>
            <a:ext cx="3914879" cy="654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52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7" y="1230398"/>
            <a:ext cx="3686175" cy="3705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83" y="3649362"/>
            <a:ext cx="2200829" cy="22851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8" y="0"/>
            <a:ext cx="1211112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31917" y="400669"/>
            <a:ext cx="107744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New Dashboard info for each section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563763" y="4935623"/>
            <a:ext cx="2529016" cy="93795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62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7" y="1230398"/>
            <a:ext cx="3686175" cy="3705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83" y="3649362"/>
            <a:ext cx="2200829" cy="22851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96" y="156519"/>
            <a:ext cx="12061503" cy="6614984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21231592">
            <a:off x="5344167" y="3089190"/>
            <a:ext cx="2234643" cy="897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58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7" y="1230398"/>
            <a:ext cx="3686175" cy="3705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83" y="3649362"/>
            <a:ext cx="2200829" cy="22851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78" y="183946"/>
            <a:ext cx="11986054" cy="667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85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7" y="1230398"/>
            <a:ext cx="3686175" cy="3705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83" y="3649362"/>
            <a:ext cx="2200829" cy="22851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18092" y="1181564"/>
            <a:ext cx="63235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 Diagnostic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4938" y="2374812"/>
            <a:ext cx="63138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Encourage Good Testing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Read carefully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Take your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Don’t get discouraged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1563" t="7898" r="6358" b="16788"/>
          <a:stretch/>
        </p:blipFill>
        <p:spPr>
          <a:xfrm>
            <a:off x="5511216" y="4529171"/>
            <a:ext cx="3220996" cy="1499286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540476" y="5568778"/>
            <a:ext cx="3814119" cy="5354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87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83" y="3649362"/>
            <a:ext cx="2200829" cy="22851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49465" y="813187"/>
            <a:ext cx="63235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 Diagnostic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9465" y="2409679"/>
            <a:ext cx="6919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Work with parents to make it a success.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-2" t="2345" r="77520" b="5190"/>
          <a:stretch/>
        </p:blipFill>
        <p:spPr>
          <a:xfrm>
            <a:off x="445258" y="171511"/>
            <a:ext cx="2479589" cy="635434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9515115">
            <a:off x="2331247" y="4171090"/>
            <a:ext cx="3789406" cy="1548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82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377" y="779529"/>
            <a:ext cx="3686175" cy="3705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892" y="3917911"/>
            <a:ext cx="2200829" cy="22851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58" y="172995"/>
            <a:ext cx="4568097" cy="6643816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rot="8861379">
            <a:off x="3146853" y="3562563"/>
            <a:ext cx="4712043" cy="2323070"/>
          </a:xfrm>
          <a:prstGeom prst="rightArrow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301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562" y="2026508"/>
            <a:ext cx="2200829" cy="22851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47" y="115328"/>
            <a:ext cx="7714277" cy="646670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2369274">
            <a:off x="1064137" y="4257037"/>
            <a:ext cx="4275438" cy="1121150"/>
          </a:xfrm>
          <a:prstGeom prst="rightArrow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28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786" y="2319360"/>
            <a:ext cx="2200829" cy="22851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73" y="288410"/>
            <a:ext cx="8835698" cy="634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0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7" y="1230398"/>
            <a:ext cx="3686175" cy="3705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746" y="2319360"/>
            <a:ext cx="2200829" cy="22851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82" y="397475"/>
            <a:ext cx="8273109" cy="590241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8868257">
            <a:off x="2298358" y="2623224"/>
            <a:ext cx="5041557" cy="11862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56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335" y="1235899"/>
            <a:ext cx="1072978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 smtClean="0"/>
              <a:t>The 2020-2021  </a:t>
            </a:r>
            <a:r>
              <a:rPr lang="en-US" sz="3200" dirty="0" err="1" smtClean="0"/>
              <a:t>i</a:t>
            </a:r>
            <a:r>
              <a:rPr lang="en-US" sz="3200" dirty="0" smtClean="0"/>
              <a:t>-Ready Usernames are the same as last year. 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 smtClean="0"/>
              <a:t>You can find your </a:t>
            </a:r>
            <a:r>
              <a:rPr lang="en-US" sz="3200" dirty="0" err="1" smtClean="0"/>
              <a:t>i</a:t>
            </a:r>
            <a:r>
              <a:rPr lang="en-US" sz="3200" dirty="0" smtClean="0"/>
              <a:t>-Ready account. </a:t>
            </a:r>
            <a:endParaRPr lang="en-US" sz="3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 smtClean="0"/>
              <a:t>All student passwords are </a:t>
            </a:r>
            <a:r>
              <a:rPr lang="en-US" sz="3200" dirty="0" err="1" smtClean="0"/>
              <a:t>gnets</a:t>
            </a:r>
            <a:r>
              <a:rPr lang="en-US" sz="32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 smtClean="0"/>
              <a:t>Email me if you have forgotten </a:t>
            </a:r>
            <a:r>
              <a:rPr lang="en-US" sz="3200" b="1" i="1" dirty="0" smtClean="0"/>
              <a:t>your</a:t>
            </a:r>
            <a:r>
              <a:rPr lang="en-US" sz="3200" dirty="0" smtClean="0"/>
              <a:t> password or username.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8018" y="230218"/>
            <a:ext cx="2364750" cy="923330"/>
          </a:xfrm>
          <a:prstGeom prst="rect">
            <a:avLst/>
          </a:prstGeom>
          <a:solidFill>
            <a:srgbClr val="33CCCC"/>
          </a:solidFill>
          <a:ln w="57150">
            <a:solidFill>
              <a:srgbClr val="7030A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Log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-ins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" t="20977" r="20973" b="4166"/>
          <a:stretch/>
        </p:blipFill>
        <p:spPr>
          <a:xfrm>
            <a:off x="2979330" y="3286897"/>
            <a:ext cx="5371071" cy="291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31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7" y="1230398"/>
            <a:ext cx="3686175" cy="3705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554" y="2650442"/>
            <a:ext cx="2200829" cy="22851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48" y="0"/>
            <a:ext cx="66035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83394" y="1622854"/>
            <a:ext cx="41765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Uploaded to Files of this meeting and to the files of CGCA Team.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48311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7" y="1230398"/>
            <a:ext cx="3686175" cy="3705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83" y="3649362"/>
            <a:ext cx="2200829" cy="22851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9" y="120915"/>
            <a:ext cx="12192000" cy="668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7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7" y="1230398"/>
            <a:ext cx="3686175" cy="3705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83" y="3649362"/>
            <a:ext cx="2200829" cy="22851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5" y="0"/>
            <a:ext cx="119857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99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214" y="1952366"/>
            <a:ext cx="2200829" cy="22851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57" y="118784"/>
            <a:ext cx="5247503" cy="66863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20414" y="645795"/>
            <a:ext cx="59106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Choose YES and the student goes straight to the diagnostic. </a:t>
            </a:r>
          </a:p>
          <a:p>
            <a:endParaRPr lang="en-US" sz="4000" b="1" dirty="0"/>
          </a:p>
          <a:p>
            <a:r>
              <a:rPr lang="en-US" sz="4000" b="1" dirty="0" smtClean="0"/>
              <a:t>Choose NO and the student goes to a Getting started Video.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04257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7" y="1230398"/>
            <a:ext cx="3686175" cy="3705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23" y="2206090"/>
            <a:ext cx="2200829" cy="22851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10" y="184142"/>
            <a:ext cx="8815436" cy="654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25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887" y="4415843"/>
            <a:ext cx="1594337" cy="16554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39" y="675502"/>
            <a:ext cx="3773835" cy="35573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91" y="675502"/>
            <a:ext cx="3562350" cy="3867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45" y="675502"/>
            <a:ext cx="3609975" cy="52863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2394316" y="2967335"/>
            <a:ext cx="74033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Your </a:t>
            </a:r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Video Hosts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62827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7" y="1230398"/>
            <a:ext cx="3686175" cy="3705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83" y="3649362"/>
            <a:ext cx="2200829" cy="22851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38" y="365478"/>
            <a:ext cx="11258035" cy="64236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1362" y="2769754"/>
            <a:ext cx="60703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Turn on captions </a:t>
            </a:r>
          </a:p>
          <a:p>
            <a:pPr algn="ctr"/>
            <a:r>
              <a:rPr lang="en-US" sz="54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by clicking on the CC</a:t>
            </a:r>
            <a:endParaRPr lang="en-US" sz="54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927218" y="4588476"/>
            <a:ext cx="736825" cy="119448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28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7" y="1230398"/>
            <a:ext cx="3686175" cy="3705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799" y="2413686"/>
            <a:ext cx="2200829" cy="22851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54" y="205944"/>
            <a:ext cx="8380437" cy="613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7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7" y="1230398"/>
            <a:ext cx="3686175" cy="3705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090" y="1713294"/>
            <a:ext cx="2791219" cy="28981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5" t="-652" r="9254" b="4914"/>
          <a:stretch/>
        </p:blipFill>
        <p:spPr>
          <a:xfrm>
            <a:off x="261798" y="214911"/>
            <a:ext cx="8363872" cy="64940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0546" y="4473258"/>
            <a:ext cx="79451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Expect to answer only</a:t>
            </a:r>
          </a:p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½ the questions correctly!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7872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7" y="1230398"/>
            <a:ext cx="3686175" cy="3705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83" y="3649362"/>
            <a:ext cx="2200829" cy="22851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2" y="304800"/>
            <a:ext cx="11722443" cy="63905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1601" y="1289537"/>
            <a:ext cx="11760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Students must click on the two buttons.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0430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7" y="1230398"/>
            <a:ext cx="3686175" cy="3705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892" y="4346278"/>
            <a:ext cx="2200829" cy="22851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38771" y="1856943"/>
            <a:ext cx="716023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45 minutes a week (M-F)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both Reading &amp; Math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70% Pass Rate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20634" y="752381"/>
            <a:ext cx="6156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-Ready Expectations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4160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7" y="1230398"/>
            <a:ext cx="3686175" cy="3705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83" y="3649362"/>
            <a:ext cx="2200829" cy="22851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13" y="230660"/>
            <a:ext cx="11586351" cy="649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760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83" y="3348681"/>
            <a:ext cx="2200829" cy="22851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546" y="870286"/>
            <a:ext cx="4716122" cy="20211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9156" y="1342768"/>
            <a:ext cx="517837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 early grades, the Read-Aloud feature begins at the start of the diagnostic. </a:t>
            </a:r>
          </a:p>
          <a:p>
            <a:endParaRPr lang="en-US" sz="2800" b="1" dirty="0"/>
          </a:p>
          <a:p>
            <a:r>
              <a:rPr lang="en-US" sz="2800" b="1" dirty="0" smtClean="0"/>
              <a:t>In upper grades, the Read-Aloud feature starts when the student answers several questions incorrectly.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200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7" y="1230398"/>
            <a:ext cx="3686175" cy="3705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83" y="3649362"/>
            <a:ext cx="2200829" cy="22851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7" y="914907"/>
            <a:ext cx="10058400" cy="486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869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7" y="1230398"/>
            <a:ext cx="3686175" cy="3705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83" y="3649362"/>
            <a:ext cx="2200829" cy="22851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1" y="372684"/>
            <a:ext cx="11314809" cy="61126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2399" y="1319768"/>
            <a:ext cx="894001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More tips during diagnostic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886780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7" y="1230398"/>
            <a:ext cx="3686175" cy="3705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953" y="2817340"/>
            <a:ext cx="2200829" cy="22851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09" y="308918"/>
            <a:ext cx="8527896" cy="641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037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7" y="1230398"/>
            <a:ext cx="3686175" cy="3705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94" y="2133599"/>
            <a:ext cx="2200829" cy="22851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0" y="227570"/>
            <a:ext cx="9163634" cy="646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951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602" y="3693839"/>
            <a:ext cx="2200829" cy="22851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5" y="395415"/>
            <a:ext cx="4626818" cy="6334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8605" y="790832"/>
            <a:ext cx="63266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Remember: </a:t>
            </a:r>
          </a:p>
          <a:p>
            <a:endParaRPr lang="en-US" sz="3200" dirty="0" smtClean="0"/>
          </a:p>
          <a:p>
            <a:r>
              <a:rPr lang="en-US" sz="3200" dirty="0" smtClean="0"/>
              <a:t>Students do not have to finish diagnostic at one sitting! </a:t>
            </a:r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It will start them where they left off!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78570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7" y="1230398"/>
            <a:ext cx="3686175" cy="3705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895" y="1063499"/>
            <a:ext cx="2200829" cy="22851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" t="6627" r="281" b="-809"/>
          <a:stretch/>
        </p:blipFill>
        <p:spPr>
          <a:xfrm>
            <a:off x="224744" y="257990"/>
            <a:ext cx="8164596" cy="6181381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10800000">
            <a:off x="6787979" y="897924"/>
            <a:ext cx="988540" cy="275143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540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7" y="1230398"/>
            <a:ext cx="3686175" cy="3705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83" y="3649362"/>
            <a:ext cx="2200829" cy="22851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57293" y="1739897"/>
            <a:ext cx="567828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Questions? </a:t>
            </a:r>
            <a:endParaRPr lang="en-US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59194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529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0" y="193751"/>
            <a:ext cx="11936849" cy="65612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8" y="1317387"/>
            <a:ext cx="3686175" cy="3705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83" y="3649362"/>
            <a:ext cx="2200829" cy="22851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98644" y="2162284"/>
            <a:ext cx="708673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Superstars</a:t>
            </a:r>
            <a:r>
              <a:rPr lang="en-US" sz="115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! </a:t>
            </a:r>
            <a:endParaRPr lang="en-US" sz="115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62525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7" y="1230398"/>
            <a:ext cx="3686175" cy="3705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83" y="3649362"/>
            <a:ext cx="2200829" cy="228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160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5941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251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91265" y="832022"/>
            <a:ext cx="7529384" cy="2817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2" y="159711"/>
            <a:ext cx="11705967" cy="6538577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9262552">
            <a:off x="10368539" y="3128317"/>
            <a:ext cx="1367482" cy="667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9262552">
            <a:off x="9995397" y="5399173"/>
            <a:ext cx="1367482" cy="667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51054" y="334558"/>
            <a:ext cx="63108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Teacher Dashboard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54498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83" y="3649362"/>
            <a:ext cx="2200829" cy="2285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31" y="626833"/>
            <a:ext cx="10058400" cy="522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03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" r="4670" b="19412"/>
          <a:stretch/>
        </p:blipFill>
        <p:spPr>
          <a:xfrm>
            <a:off x="378941" y="147533"/>
            <a:ext cx="11541209" cy="640229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16779" y="347702"/>
            <a:ext cx="533094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Teacher Tools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Right Arrow 11"/>
          <p:cNvSpPr/>
          <p:nvPr/>
        </p:nvSpPr>
        <p:spPr>
          <a:xfrm rot="11324379">
            <a:off x="2051221" y="2347784"/>
            <a:ext cx="2734962" cy="124391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94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575" y="3314015"/>
            <a:ext cx="2200829" cy="22851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364" r="38780" b="2944"/>
          <a:stretch/>
        </p:blipFill>
        <p:spPr>
          <a:xfrm>
            <a:off x="294972" y="135924"/>
            <a:ext cx="5438563" cy="64255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985588" y="1962318"/>
            <a:ext cx="4359399" cy="923330"/>
          </a:xfrm>
          <a:prstGeom prst="rect">
            <a:avLst/>
          </a:prstGeom>
          <a:solidFill>
            <a:srgbClr val="33CCCC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Take the tour! 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96638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48" y="3622386"/>
            <a:ext cx="2200829" cy="22851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525" y="775129"/>
            <a:ext cx="5210175" cy="2219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1" y="336496"/>
            <a:ext cx="5898294" cy="625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99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222</Words>
  <Application>Microsoft Office PowerPoint</Application>
  <PresentationFormat>Widescreen</PresentationFormat>
  <Paragraphs>43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Wingdings</vt:lpstr>
      <vt:lpstr>Office Theme</vt:lpstr>
      <vt:lpstr>        Getting Ready for  i-Ready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Ready for  i-Ready</dc:title>
  <dc:creator>Cynthia Campbell</dc:creator>
  <cp:lastModifiedBy>Cynthia Campbell</cp:lastModifiedBy>
  <cp:revision>17</cp:revision>
  <dcterms:created xsi:type="dcterms:W3CDTF">2020-08-17T00:32:28Z</dcterms:created>
  <dcterms:modified xsi:type="dcterms:W3CDTF">2020-08-17T02:54:25Z</dcterms:modified>
</cp:coreProperties>
</file>