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56" r:id="rId5"/>
    <p:sldId id="274" r:id="rId6"/>
    <p:sldId id="263" r:id="rId7"/>
    <p:sldId id="287" r:id="rId8"/>
    <p:sldId id="273" r:id="rId9"/>
    <p:sldId id="285" r:id="rId10"/>
    <p:sldId id="284" r:id="rId11"/>
    <p:sldId id="286" r:id="rId12"/>
    <p:sldId id="283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my.beeler@sccps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MS2aEfbEi7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mbarc.online/course/view.php?id=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embarc.online/course/view.php?id=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eambox.com/teachertoo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414" y="1796775"/>
            <a:ext cx="10843708" cy="4525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/>
              <a:t>School Improvement </a:t>
            </a:r>
            <a:br>
              <a:rPr lang="en-US" sz="6700" dirty="0" smtClean="0"/>
            </a:br>
            <a:r>
              <a:rPr lang="en-US" sz="6700" dirty="0" smtClean="0"/>
              <a:t>Mini-Conference</a:t>
            </a: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Eureka Math-The Next </a:t>
            </a:r>
            <a:r>
              <a:rPr lang="en-US" sz="6000" dirty="0" err="1" smtClean="0"/>
              <a:t>STeps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0" y="672328"/>
            <a:ext cx="2752316" cy="27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:\Users\Amy\Desktop\peanuts-math-carto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55688" y="1624544"/>
            <a:ext cx="5762182" cy="490580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31966" y="483326"/>
            <a:ext cx="10136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9" y="3811100"/>
            <a:ext cx="2719251" cy="2719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17870" y="5001634"/>
            <a:ext cx="2721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Amy Beeler</a:t>
            </a:r>
          </a:p>
          <a:p>
            <a:pPr algn="ctr"/>
            <a:r>
              <a:rPr lang="en-US" b="1" dirty="0">
                <a:hlinkClick r:id="rId4"/>
              </a:rPr>
              <a:t>Amy.beeler@sccpss.com</a:t>
            </a:r>
            <a:endParaRPr lang="en-US" b="1" dirty="0"/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Phone – 912-438-2258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Before Eureka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37" y="1965960"/>
            <a:ext cx="4479744" cy="3260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29051"/>
              </p:ext>
            </p:extLst>
          </p:nvPr>
        </p:nvGraphicFramePr>
        <p:xfrm>
          <a:off x="672223" y="537476"/>
          <a:ext cx="1156577" cy="536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36326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Standards</a:t>
                      </a:r>
                      <a:r>
                        <a:rPr lang="en-US" sz="5400" baseline="0" dirty="0" smtClean="0">
                          <a:solidFill>
                            <a:schemeClr val="tx1"/>
                          </a:solidFill>
                        </a:rPr>
                        <a:t> Focus</a:t>
                      </a:r>
                      <a:endParaRPr lang="en-US" sz="54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698" y="537476"/>
            <a:ext cx="858202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98171"/>
            <a:ext cx="9872871" cy="425136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Go to </a:t>
            </a:r>
            <a:r>
              <a:rPr lang="en-US" sz="3600" dirty="0" err="1" smtClean="0"/>
              <a:t>Embarc.online</a:t>
            </a:r>
            <a:endParaRPr lang="en-US" sz="3600" dirty="0" smtClean="0"/>
          </a:p>
          <a:p>
            <a:pPr algn="ctr"/>
            <a:r>
              <a:rPr lang="en-US" sz="3600" dirty="0" smtClean="0"/>
              <a:t>Choose a grade level </a:t>
            </a:r>
          </a:p>
          <a:p>
            <a:pPr algn="ctr"/>
            <a:r>
              <a:rPr lang="en-US" sz="3600" dirty="0" smtClean="0"/>
              <a:t>Scroll Down for Number Talks</a:t>
            </a:r>
          </a:p>
          <a:p>
            <a:pPr algn="ctr"/>
            <a:r>
              <a:rPr lang="en-US" sz="3600" dirty="0" smtClean="0"/>
              <a:t>Introduction  to Number Talks</a:t>
            </a:r>
          </a:p>
          <a:p>
            <a:pPr algn="ctr"/>
            <a:endParaRPr lang="en-US" sz="5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45845"/>
              </p:ext>
            </p:extLst>
          </p:nvPr>
        </p:nvGraphicFramePr>
        <p:xfrm>
          <a:off x="1815223" y="480326"/>
          <a:ext cx="7831393" cy="1100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1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0286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solidFill>
                            <a:schemeClr val="tx1"/>
                          </a:solidFill>
                        </a:rPr>
                        <a:t>   Number Talks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AutoShape 2" descr="https://drive.google.com/folderview?id=0Bze4eU0rInwwUHBxWW9wT1lWR00&amp;usp=sha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drive.google.com/folderview?id=0Bze4eU0rInwwUHBxWW9wT1lWR00&amp;usp=shar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053" y="4623586"/>
            <a:ext cx="3352764" cy="13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</a:rPr>
              <a:t>Small Group Strategies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4042954" cy="3716383"/>
          </a:xfrm>
        </p:spPr>
        <p:txBody>
          <a:bodyPr>
            <a:normAutofit fontScale="62500" lnSpcReduction="20000"/>
          </a:bodyPr>
          <a:lstStyle/>
          <a:p>
            <a:r>
              <a:rPr lang="en-US" sz="6000" dirty="0" smtClean="0">
                <a:solidFill>
                  <a:schemeClr val="tx2"/>
                </a:solidFill>
              </a:rPr>
              <a:t>Student engagement and differentiated instruction</a:t>
            </a:r>
          </a:p>
          <a:p>
            <a:r>
              <a:rPr lang="en-US" sz="6000" dirty="0" smtClean="0">
                <a:solidFill>
                  <a:schemeClr val="tx2"/>
                </a:solidFill>
              </a:rPr>
              <a:t>Manipulatives and Hands-On activities</a:t>
            </a:r>
          </a:p>
          <a:p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90903" y="2057399"/>
            <a:ext cx="54276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000" b="1" dirty="0">
                <a:solidFill>
                  <a:srgbClr val="33CC33"/>
                </a:solidFill>
              </a:rPr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   </a:t>
            </a:r>
            <a:r>
              <a:rPr lang="en-US" sz="2800" b="1" u="sng" dirty="0" smtClean="0">
                <a:solidFill>
                  <a:srgbClr val="33CC33"/>
                </a:solidFill>
              </a:rPr>
              <a:t>Possible Small Group Structure</a:t>
            </a:r>
            <a:endParaRPr lang="en-US" sz="2800" b="1" u="sng" dirty="0">
              <a:solidFill>
                <a:srgbClr val="33CC33"/>
              </a:solidFill>
            </a:endParaRPr>
          </a:p>
          <a:p>
            <a:r>
              <a:rPr lang="en-US" sz="2400" b="1" i="1" dirty="0">
                <a:solidFill>
                  <a:schemeClr val="tx2"/>
                </a:solidFill>
              </a:rPr>
              <a:t>Group 1</a:t>
            </a:r>
            <a:r>
              <a:rPr lang="en-US" sz="2400" dirty="0">
                <a:solidFill>
                  <a:schemeClr val="tx2"/>
                </a:solidFill>
              </a:rPr>
              <a:t> – Direct instruction with </a:t>
            </a:r>
            <a:r>
              <a:rPr lang="en-US" sz="2400" dirty="0" smtClean="0">
                <a:solidFill>
                  <a:schemeClr val="tx2"/>
                </a:solidFill>
              </a:rPr>
              <a:t>teacher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i="1" dirty="0">
                <a:solidFill>
                  <a:schemeClr val="tx2"/>
                </a:solidFill>
              </a:rPr>
              <a:t>Group 2 </a:t>
            </a:r>
            <a:r>
              <a:rPr lang="en-US" sz="2400" dirty="0">
                <a:solidFill>
                  <a:schemeClr val="tx2"/>
                </a:solidFill>
              </a:rPr>
              <a:t>– Problem Set- assign “must do, can do, and impress me” </a:t>
            </a:r>
            <a:r>
              <a:rPr lang="en-US" sz="2400" dirty="0" smtClean="0">
                <a:solidFill>
                  <a:schemeClr val="tx2"/>
                </a:solidFill>
              </a:rPr>
              <a:t>problems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r>
              <a:rPr lang="en-US" sz="2400" b="1" i="1" dirty="0">
                <a:solidFill>
                  <a:schemeClr val="tx2"/>
                </a:solidFill>
              </a:rPr>
              <a:t>Group 3</a:t>
            </a:r>
            <a:r>
              <a:rPr lang="en-US" sz="2400" dirty="0">
                <a:solidFill>
                  <a:schemeClr val="tx2"/>
                </a:solidFill>
              </a:rPr>
              <a:t> – Independent Activity with 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               manipulatives (</a:t>
            </a:r>
            <a:r>
              <a:rPr lang="en-US" sz="2400" dirty="0">
                <a:solidFill>
                  <a:schemeClr val="tx2"/>
                </a:solidFill>
              </a:rPr>
              <a:t>can come from 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               Application </a:t>
            </a:r>
            <a:r>
              <a:rPr lang="en-US" sz="2400" dirty="0">
                <a:solidFill>
                  <a:schemeClr val="tx2"/>
                </a:solidFill>
              </a:rPr>
              <a:t>Problem or </a:t>
            </a:r>
            <a:r>
              <a:rPr lang="en-US" sz="2400" dirty="0" smtClean="0">
                <a:solidFill>
                  <a:schemeClr val="tx2"/>
                </a:solidFill>
              </a:rPr>
              <a:t>Concept</a:t>
            </a:r>
          </a:p>
          <a:p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               </a:t>
            </a:r>
            <a:r>
              <a:rPr lang="en-US" sz="2400" dirty="0">
                <a:solidFill>
                  <a:schemeClr val="tx2"/>
                </a:solidFill>
              </a:rPr>
              <a:t>Development activities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endParaRPr lang="en-US" sz="2400" b="1" i="1" dirty="0" smtClean="0">
              <a:solidFill>
                <a:schemeClr val="tx2"/>
              </a:solidFill>
            </a:endParaRP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Group </a:t>
            </a:r>
            <a:r>
              <a:rPr lang="en-US" sz="2400" b="1" i="1" dirty="0">
                <a:solidFill>
                  <a:schemeClr val="tx2"/>
                </a:solidFill>
              </a:rPr>
              <a:t>4 </a:t>
            </a: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Zearn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chemeClr val="tx2"/>
                </a:solidFill>
              </a:rPr>
              <a:t>Dreambox</a:t>
            </a:r>
            <a:endParaRPr lang="en-US" sz="5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Image result for dreambox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141" y="1580606"/>
            <a:ext cx="6611099" cy="459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</a:rPr>
              <a:t>Debrief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304" y="1965960"/>
            <a:ext cx="5708469" cy="40298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100" dirty="0" smtClean="0">
                <a:solidFill>
                  <a:schemeClr val="tx2"/>
                </a:solidFill>
              </a:rPr>
              <a:t>Exit Tickets and Debriefings are NOT  the same.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1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100" dirty="0" smtClean="0">
                <a:solidFill>
                  <a:schemeClr val="tx2"/>
                </a:solidFill>
              </a:rPr>
              <a:t>This is the opportunity to develop mathematical thinking. Use higher level thinking questions.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debrie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7" y="1434832"/>
            <a:ext cx="3927636" cy="108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debrie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6" y="2826339"/>
            <a:ext cx="3927637" cy="323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207623" y="2312126"/>
            <a:ext cx="2076994" cy="514213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14650" y="2312126"/>
            <a:ext cx="1571625" cy="331714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2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25116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</a:rPr>
              <a:t>                        Pre-K Classrooms</a:t>
            </a:r>
            <a:r>
              <a:rPr lang="en-US" sz="5400" b="1" dirty="0">
                <a:solidFill>
                  <a:schemeClr val="tx2"/>
                </a:solidFill>
              </a:rPr>
              <a:t/>
            </a:r>
            <a:br>
              <a:rPr lang="en-US" sz="5400" b="1" dirty="0">
                <a:solidFill>
                  <a:schemeClr val="tx2"/>
                </a:solidFill>
              </a:rPr>
            </a:br>
            <a:r>
              <a:rPr lang="en-US" sz="5400" b="1" dirty="0" smtClean="0">
                <a:solidFill>
                  <a:schemeClr val="tx2"/>
                </a:solidFill>
              </a:rPr>
              <a:t>                        30 Minute Block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6000" dirty="0" smtClean="0">
                <a:solidFill>
                  <a:schemeClr val="tx2"/>
                </a:solidFill>
              </a:rPr>
              <a:t>                               </a:t>
            </a:r>
          </a:p>
          <a:p>
            <a:pPr marL="45720" indent="0">
              <a:buNone/>
            </a:pPr>
            <a:endParaRPr lang="en-US" sz="6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000" dirty="0" smtClean="0">
                <a:solidFill>
                  <a:schemeClr val="tx2"/>
                </a:solidFill>
              </a:rPr>
              <a:t>10 Minutes - Whole Group Lesson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000" dirty="0" smtClean="0">
                <a:solidFill>
                  <a:schemeClr val="tx2"/>
                </a:solidFill>
              </a:rPr>
              <a:t>20 Minutes -Small Group Activities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000" dirty="0" smtClean="0">
                <a:solidFill>
                  <a:schemeClr val="tx2"/>
                </a:solidFill>
              </a:rPr>
              <a:t>Small group activities will come from any lesson in the TOPIC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8" y="609600"/>
            <a:ext cx="3371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40792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After Implementing Eureka</a:t>
            </a:r>
            <a:r>
              <a:rPr lang="en-US" sz="5400" b="1" dirty="0" smtClean="0">
                <a:solidFill>
                  <a:schemeClr val="tx2"/>
                </a:solidFill>
              </a:rPr>
              <a:t/>
            </a:r>
            <a:br>
              <a:rPr lang="en-US" sz="5400" b="1" dirty="0" smtClean="0">
                <a:solidFill>
                  <a:schemeClr val="tx2"/>
                </a:solidFill>
              </a:rPr>
            </a:br>
            <a:r>
              <a:rPr lang="en-US" sz="6000" b="1" i="1" dirty="0" smtClean="0">
                <a:solidFill>
                  <a:schemeClr val="tx2"/>
                </a:solidFill>
              </a:rPr>
              <a:t>The Vault</a:t>
            </a:r>
            <a:endParaRPr lang="en-US" sz="6000" b="1" i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44" y="2438400"/>
            <a:ext cx="3178628" cy="3178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97" y="3493089"/>
            <a:ext cx="3882579" cy="3043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102" y="2007326"/>
            <a:ext cx="32861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9B3A7FD0BE664390218416103E14D9" ma:contentTypeVersion="3" ma:contentTypeDescription="Create a new document." ma:contentTypeScope="" ma:versionID="1614bac2ace4c378fa2912ac7431e19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868d6b7b7cf3537e8923e64ab497da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733DF1-03AA-40E0-B101-2AE29EB77E4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AD3C86-3EF9-4F6C-AB52-4149DA56E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4E2D0C-A135-4047-9371-F1D4D6A91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4338</TotalTime>
  <Words>155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               School Improvement  Mini-Conference Eureka Math-The Next STeps</vt:lpstr>
      <vt:lpstr>Before Eureka</vt:lpstr>
      <vt:lpstr>PowerPoint Presentation</vt:lpstr>
      <vt:lpstr>PowerPoint Presentation</vt:lpstr>
      <vt:lpstr>Small Group Strategies</vt:lpstr>
      <vt:lpstr>Dreambox</vt:lpstr>
      <vt:lpstr>Debrief</vt:lpstr>
      <vt:lpstr>                        Pre-K Classrooms                         30 Minute Block</vt:lpstr>
      <vt:lpstr>After Implementing Eureka The Vault</vt:lpstr>
      <vt:lpstr>PowerPoint Presentation</vt:lpstr>
    </vt:vector>
  </TitlesOfParts>
  <Company>Savannah-Chatham County Public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Eureka Math</dc:title>
  <dc:creator>Katherine Brunson</dc:creator>
  <cp:lastModifiedBy>Cynthia Campbell</cp:lastModifiedBy>
  <cp:revision>94</cp:revision>
  <dcterms:created xsi:type="dcterms:W3CDTF">2017-07-23T18:48:31Z</dcterms:created>
  <dcterms:modified xsi:type="dcterms:W3CDTF">2018-05-01T15:55:10Z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0x010100F99B3A7FD0BE664390218416103E14D9</vt:lpwstr>
  </property>
</Properties>
</file>