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0" r:id="rId4"/>
    <p:sldId id="259" r:id="rId5"/>
    <p:sldId id="269" r:id="rId6"/>
    <p:sldId id="270" r:id="rId7"/>
    <p:sldId id="261" r:id="rId8"/>
    <p:sldId id="262" r:id="rId9"/>
    <p:sldId id="271" r:id="rId10"/>
    <p:sldId id="263" r:id="rId11"/>
    <p:sldId id="264" r:id="rId12"/>
    <p:sldId id="274" r:id="rId13"/>
    <p:sldId id="266" r:id="rId14"/>
    <p:sldId id="272" r:id="rId15"/>
    <p:sldId id="265" r:id="rId16"/>
    <p:sldId id="273" r:id="rId17"/>
    <p:sldId id="267" r:id="rId18"/>
    <p:sldId id="2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4" d="100"/>
          <a:sy n="64" d="100"/>
        </p:scale>
        <p:origin x="7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63D127-A0C5-4607-BF98-EB64B5DBE12C}" type="datetimeFigureOut">
              <a:rPr lang="en-US" smtClean="0"/>
              <a:t>5/4/2020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B95EC8-F739-4E0D-814D-65153E329EC0}" type="slidenum">
              <a:rPr lang="en-US" smtClean="0"/>
              <a:t>‹#›</a:t>
            </a:fld>
            <a:endParaRPr lang="en-US"/>
          </a:p>
        </p:txBody>
      </p:sp>
    </p:spTree>
    <p:extLst>
      <p:ext uri="{BB962C8B-B14F-4D97-AF65-F5344CB8AC3E}">
        <p14:creationId xmlns:p14="http://schemas.microsoft.com/office/powerpoint/2010/main" val="21255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1B0A-FE65-4642-8AFD-AFCED0863C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47D02A-EEB1-490A-B0E5-9AA2481DA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DD4693-EDB8-4F64-9841-1B58B420D610}"/>
              </a:ext>
            </a:extLst>
          </p:cNvPr>
          <p:cNvSpPr>
            <a:spLocks noGrp="1"/>
          </p:cNvSpPr>
          <p:nvPr>
            <p:ph type="dt" sz="half" idx="10"/>
          </p:nvPr>
        </p:nvSpPr>
        <p:spPr/>
        <p:txBody>
          <a:bodyPr/>
          <a:lstStyle/>
          <a:p>
            <a:fld id="{DCDFBADE-27F8-4903-9470-7624594F899F}" type="datetime1">
              <a:rPr lang="en-US" smtClean="0"/>
              <a:t>5/4/2020</a:t>
            </a:fld>
            <a:endParaRPr lang="en-US"/>
          </a:p>
        </p:txBody>
      </p:sp>
      <p:sp>
        <p:nvSpPr>
          <p:cNvPr id="5" name="Footer Placeholder 4">
            <a:extLst>
              <a:ext uri="{FF2B5EF4-FFF2-40B4-BE49-F238E27FC236}">
                <a16:creationId xmlns:a16="http://schemas.microsoft.com/office/drawing/2014/main" id="{90734862-3CDC-4D0E-9CCF-0DBD832CD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B18B1-46EC-4397-BA3E-6191F4638611}"/>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407144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4A4B-92E1-4A10-86DE-2E1EBB06F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418035-9516-4EF5-BD5D-3751B63F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47D0E-3EF4-4C07-B20E-7C5F9F27C1D6}"/>
              </a:ext>
            </a:extLst>
          </p:cNvPr>
          <p:cNvSpPr>
            <a:spLocks noGrp="1"/>
          </p:cNvSpPr>
          <p:nvPr>
            <p:ph type="dt" sz="half" idx="10"/>
          </p:nvPr>
        </p:nvSpPr>
        <p:spPr/>
        <p:txBody>
          <a:bodyPr/>
          <a:lstStyle/>
          <a:p>
            <a:fld id="{6BB6C9C2-2092-49F2-BD96-1D37333A9408}" type="datetime1">
              <a:rPr lang="en-US" smtClean="0"/>
              <a:t>5/4/2020</a:t>
            </a:fld>
            <a:endParaRPr lang="en-US"/>
          </a:p>
        </p:txBody>
      </p:sp>
      <p:sp>
        <p:nvSpPr>
          <p:cNvPr id="5" name="Footer Placeholder 4">
            <a:extLst>
              <a:ext uri="{FF2B5EF4-FFF2-40B4-BE49-F238E27FC236}">
                <a16:creationId xmlns:a16="http://schemas.microsoft.com/office/drawing/2014/main" id="{1CC38A97-DAC4-471A-B145-3C403D637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B2FDD-0883-4E41-BEDA-CDB5FBAA38EC}"/>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305973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1E05-8682-4621-A855-63D5F7EBB9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11FC4-5B4B-4364-AB4C-A5A05935B7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30F26-703F-4FE5-97B7-6E6E0D2B46C4}"/>
              </a:ext>
            </a:extLst>
          </p:cNvPr>
          <p:cNvSpPr>
            <a:spLocks noGrp="1"/>
          </p:cNvSpPr>
          <p:nvPr>
            <p:ph type="dt" sz="half" idx="10"/>
          </p:nvPr>
        </p:nvSpPr>
        <p:spPr/>
        <p:txBody>
          <a:bodyPr/>
          <a:lstStyle/>
          <a:p>
            <a:fld id="{F8C93A9E-CA0C-44E6-822B-DE1453936EF4}" type="datetime1">
              <a:rPr lang="en-US" smtClean="0"/>
              <a:t>5/4/2020</a:t>
            </a:fld>
            <a:endParaRPr lang="en-US"/>
          </a:p>
        </p:txBody>
      </p:sp>
      <p:sp>
        <p:nvSpPr>
          <p:cNvPr id="5" name="Footer Placeholder 4">
            <a:extLst>
              <a:ext uri="{FF2B5EF4-FFF2-40B4-BE49-F238E27FC236}">
                <a16:creationId xmlns:a16="http://schemas.microsoft.com/office/drawing/2014/main" id="{068E0861-A016-4E50-9B12-E744D176A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F9319-305F-4D5A-899D-5A87A32031CE}"/>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212666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B73B-3C49-45F7-AC8A-D5EE561F5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EC87E-C803-44D9-82BF-8344642A24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2F8EB-DF8A-4DCC-98F3-EF04FF80A66D}"/>
              </a:ext>
            </a:extLst>
          </p:cNvPr>
          <p:cNvSpPr>
            <a:spLocks noGrp="1"/>
          </p:cNvSpPr>
          <p:nvPr>
            <p:ph type="dt" sz="half" idx="10"/>
          </p:nvPr>
        </p:nvSpPr>
        <p:spPr/>
        <p:txBody>
          <a:bodyPr/>
          <a:lstStyle/>
          <a:p>
            <a:fld id="{2E8DFA8F-2EC7-4FD7-86F2-73681ECEAF92}" type="datetime1">
              <a:rPr lang="en-US" smtClean="0"/>
              <a:t>5/4/2020</a:t>
            </a:fld>
            <a:endParaRPr lang="en-US"/>
          </a:p>
        </p:txBody>
      </p:sp>
      <p:sp>
        <p:nvSpPr>
          <p:cNvPr id="5" name="Footer Placeholder 4">
            <a:extLst>
              <a:ext uri="{FF2B5EF4-FFF2-40B4-BE49-F238E27FC236}">
                <a16:creationId xmlns:a16="http://schemas.microsoft.com/office/drawing/2014/main" id="{D024D2B0-E4C7-4266-832F-1EFFC1E9B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EEEFB-8D2B-4D76-B23A-C93C0E62AD03}"/>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92729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E357-B1EF-4328-8407-FFEE89AE8D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BC077-B430-450A-BF5C-44C8B046DD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A2B89-A401-46AD-A530-38D6B11DDDDE}"/>
              </a:ext>
            </a:extLst>
          </p:cNvPr>
          <p:cNvSpPr>
            <a:spLocks noGrp="1"/>
          </p:cNvSpPr>
          <p:nvPr>
            <p:ph type="dt" sz="half" idx="10"/>
          </p:nvPr>
        </p:nvSpPr>
        <p:spPr/>
        <p:txBody>
          <a:bodyPr/>
          <a:lstStyle/>
          <a:p>
            <a:fld id="{5380CD9E-F850-49BF-A866-56C3590AFC1F}" type="datetime1">
              <a:rPr lang="en-US" smtClean="0"/>
              <a:t>5/4/2020</a:t>
            </a:fld>
            <a:endParaRPr lang="en-US"/>
          </a:p>
        </p:txBody>
      </p:sp>
      <p:sp>
        <p:nvSpPr>
          <p:cNvPr id="5" name="Footer Placeholder 4">
            <a:extLst>
              <a:ext uri="{FF2B5EF4-FFF2-40B4-BE49-F238E27FC236}">
                <a16:creationId xmlns:a16="http://schemas.microsoft.com/office/drawing/2014/main" id="{A790AAE3-6E41-455A-BB56-173188A27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AB3DC-AAD9-412C-B74D-A23E146BA7AA}"/>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178174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4CDD-912C-4097-A9CE-929F3DAF7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57E4E-11B2-44F3-8CF3-9EE645B3F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78AA7-6C8F-48DB-827B-7AD52FDB3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3D10D1-BC5C-4555-916A-4F4F6033B995}"/>
              </a:ext>
            </a:extLst>
          </p:cNvPr>
          <p:cNvSpPr>
            <a:spLocks noGrp="1"/>
          </p:cNvSpPr>
          <p:nvPr>
            <p:ph type="dt" sz="half" idx="10"/>
          </p:nvPr>
        </p:nvSpPr>
        <p:spPr/>
        <p:txBody>
          <a:bodyPr/>
          <a:lstStyle/>
          <a:p>
            <a:fld id="{DE846644-4267-4ADD-9639-AB60A6292800}" type="datetime1">
              <a:rPr lang="en-US" smtClean="0"/>
              <a:t>5/4/2020</a:t>
            </a:fld>
            <a:endParaRPr lang="en-US"/>
          </a:p>
        </p:txBody>
      </p:sp>
      <p:sp>
        <p:nvSpPr>
          <p:cNvPr id="6" name="Footer Placeholder 5">
            <a:extLst>
              <a:ext uri="{FF2B5EF4-FFF2-40B4-BE49-F238E27FC236}">
                <a16:creationId xmlns:a16="http://schemas.microsoft.com/office/drawing/2014/main" id="{D11AE84E-5E1A-4538-9B5F-1C727385E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876E7-98E0-4677-8B17-375F8A1FE062}"/>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76865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69F6-D862-4A9D-A7EF-BB7C32045D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636A4D-79A5-4E3C-B9BC-87833EB337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56F87-1926-40E3-B916-514D6CDE27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CC508C-5DEC-487B-9A08-F67289712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21FC39-18C3-44F5-855B-F114D5EAE0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D2FA62-2970-484A-B0C4-15BE391F3808}"/>
              </a:ext>
            </a:extLst>
          </p:cNvPr>
          <p:cNvSpPr>
            <a:spLocks noGrp="1"/>
          </p:cNvSpPr>
          <p:nvPr>
            <p:ph type="dt" sz="half" idx="10"/>
          </p:nvPr>
        </p:nvSpPr>
        <p:spPr/>
        <p:txBody>
          <a:bodyPr/>
          <a:lstStyle/>
          <a:p>
            <a:fld id="{896F8F10-757A-4976-9672-096C12024B4C}" type="datetime1">
              <a:rPr lang="en-US" smtClean="0"/>
              <a:t>5/4/2020</a:t>
            </a:fld>
            <a:endParaRPr lang="en-US"/>
          </a:p>
        </p:txBody>
      </p:sp>
      <p:sp>
        <p:nvSpPr>
          <p:cNvPr id="8" name="Footer Placeholder 7">
            <a:extLst>
              <a:ext uri="{FF2B5EF4-FFF2-40B4-BE49-F238E27FC236}">
                <a16:creationId xmlns:a16="http://schemas.microsoft.com/office/drawing/2014/main" id="{62A47749-D5C1-479D-9B79-BCC42688E7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25098-09EE-42D9-88CD-C86EDFB40F4E}"/>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120307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8CE8-9B83-4CF7-B4C2-4CAAE7B9F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5672B-75C2-4BE8-85BC-EDD71AE4B305}"/>
              </a:ext>
            </a:extLst>
          </p:cNvPr>
          <p:cNvSpPr>
            <a:spLocks noGrp="1"/>
          </p:cNvSpPr>
          <p:nvPr>
            <p:ph type="dt" sz="half" idx="10"/>
          </p:nvPr>
        </p:nvSpPr>
        <p:spPr/>
        <p:txBody>
          <a:bodyPr/>
          <a:lstStyle/>
          <a:p>
            <a:fld id="{4582AB21-6A05-49FE-8565-D652A8FFE202}" type="datetime1">
              <a:rPr lang="en-US" smtClean="0"/>
              <a:t>5/4/2020</a:t>
            </a:fld>
            <a:endParaRPr lang="en-US"/>
          </a:p>
        </p:txBody>
      </p:sp>
      <p:sp>
        <p:nvSpPr>
          <p:cNvPr id="4" name="Footer Placeholder 3">
            <a:extLst>
              <a:ext uri="{FF2B5EF4-FFF2-40B4-BE49-F238E27FC236}">
                <a16:creationId xmlns:a16="http://schemas.microsoft.com/office/drawing/2014/main" id="{D068CE43-4454-4982-B114-E7C9F69AC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0F3C7-4DA2-4457-8518-680B978D25A3}"/>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90786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22DE7-8654-490B-839F-5B6A03EFE705}"/>
              </a:ext>
            </a:extLst>
          </p:cNvPr>
          <p:cNvSpPr>
            <a:spLocks noGrp="1"/>
          </p:cNvSpPr>
          <p:nvPr>
            <p:ph type="dt" sz="half" idx="10"/>
          </p:nvPr>
        </p:nvSpPr>
        <p:spPr/>
        <p:txBody>
          <a:bodyPr/>
          <a:lstStyle/>
          <a:p>
            <a:fld id="{11C55C20-4CE5-459B-81B2-BFEBA0494FF0}" type="datetime1">
              <a:rPr lang="en-US" smtClean="0"/>
              <a:t>5/4/2020</a:t>
            </a:fld>
            <a:endParaRPr lang="en-US"/>
          </a:p>
        </p:txBody>
      </p:sp>
      <p:sp>
        <p:nvSpPr>
          <p:cNvPr id="3" name="Footer Placeholder 2">
            <a:extLst>
              <a:ext uri="{FF2B5EF4-FFF2-40B4-BE49-F238E27FC236}">
                <a16:creationId xmlns:a16="http://schemas.microsoft.com/office/drawing/2014/main" id="{41E5A371-98C5-45D2-99BD-453D0FBDB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1DF74-E6B2-46FA-85A2-B6E47DA37319}"/>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178731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B253-A71E-4A6C-B5A5-2077494C55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C764F-1BB6-43BE-8F80-36A38B234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FBE2E-5E42-49D5-9A81-427BF9763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780F0-148A-4884-A9B5-9321D0BCE51C}"/>
              </a:ext>
            </a:extLst>
          </p:cNvPr>
          <p:cNvSpPr>
            <a:spLocks noGrp="1"/>
          </p:cNvSpPr>
          <p:nvPr>
            <p:ph type="dt" sz="half" idx="10"/>
          </p:nvPr>
        </p:nvSpPr>
        <p:spPr/>
        <p:txBody>
          <a:bodyPr/>
          <a:lstStyle/>
          <a:p>
            <a:fld id="{950CA561-79EB-4307-B3DF-7AA559D573CF}" type="datetime1">
              <a:rPr lang="en-US" smtClean="0"/>
              <a:t>5/4/2020</a:t>
            </a:fld>
            <a:endParaRPr lang="en-US"/>
          </a:p>
        </p:txBody>
      </p:sp>
      <p:sp>
        <p:nvSpPr>
          <p:cNvPr id="6" name="Footer Placeholder 5">
            <a:extLst>
              <a:ext uri="{FF2B5EF4-FFF2-40B4-BE49-F238E27FC236}">
                <a16:creationId xmlns:a16="http://schemas.microsoft.com/office/drawing/2014/main" id="{FD4E1D02-66BE-4A6E-A685-015CDBF41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297FB-D56E-443E-BF70-F1FB58398B4A}"/>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289926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5F74-4345-4639-B9AD-77D13375F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20831-0562-4938-A431-3B2EAB4B2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A9FB13-3068-4189-A7CA-EE900C8CE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9758E-DC80-42CC-9A56-57C662C3F1A7}"/>
              </a:ext>
            </a:extLst>
          </p:cNvPr>
          <p:cNvSpPr>
            <a:spLocks noGrp="1"/>
          </p:cNvSpPr>
          <p:nvPr>
            <p:ph type="dt" sz="half" idx="10"/>
          </p:nvPr>
        </p:nvSpPr>
        <p:spPr/>
        <p:txBody>
          <a:bodyPr/>
          <a:lstStyle/>
          <a:p>
            <a:fld id="{FE6AC255-2FC3-4F8D-B724-59CA5B674371}" type="datetime1">
              <a:rPr lang="en-US" smtClean="0"/>
              <a:t>5/4/2020</a:t>
            </a:fld>
            <a:endParaRPr lang="en-US"/>
          </a:p>
        </p:txBody>
      </p:sp>
      <p:sp>
        <p:nvSpPr>
          <p:cNvPr id="6" name="Footer Placeholder 5">
            <a:extLst>
              <a:ext uri="{FF2B5EF4-FFF2-40B4-BE49-F238E27FC236}">
                <a16:creationId xmlns:a16="http://schemas.microsoft.com/office/drawing/2014/main" id="{7627C161-2D88-425A-A4F3-B5691CAA9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11445-3584-4B8E-9FB3-C7A5338BF13A}"/>
              </a:ext>
            </a:extLst>
          </p:cNvPr>
          <p:cNvSpPr>
            <a:spLocks noGrp="1"/>
          </p:cNvSpPr>
          <p:nvPr>
            <p:ph type="sldNum" sz="quarter" idx="12"/>
          </p:nvPr>
        </p:nvSpPr>
        <p:spPr/>
        <p:txBody>
          <a:bodyPr/>
          <a:lstStyle/>
          <a:p>
            <a:fld id="{7300FBBC-5A71-458D-A8BD-B0BB98AEC421}" type="slidenum">
              <a:rPr lang="en-US" smtClean="0"/>
              <a:t>‹#›</a:t>
            </a:fld>
            <a:endParaRPr lang="en-US"/>
          </a:p>
        </p:txBody>
      </p:sp>
    </p:spTree>
    <p:extLst>
      <p:ext uri="{BB962C8B-B14F-4D97-AF65-F5344CB8AC3E}">
        <p14:creationId xmlns:p14="http://schemas.microsoft.com/office/powerpoint/2010/main" val="409313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06B96-6127-439E-B825-5786E7F9C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D80417-A224-414E-BAE1-8C1A9AD14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A8FF1-B420-443C-BDDD-5BB7A80A87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8C237-420A-4FFE-80E8-56BEFE2CF0FA}" type="datetime1">
              <a:rPr lang="en-US" smtClean="0"/>
              <a:t>5/4/2020</a:t>
            </a:fld>
            <a:endParaRPr lang="en-US"/>
          </a:p>
        </p:txBody>
      </p:sp>
      <p:sp>
        <p:nvSpPr>
          <p:cNvPr id="5" name="Footer Placeholder 4">
            <a:extLst>
              <a:ext uri="{FF2B5EF4-FFF2-40B4-BE49-F238E27FC236}">
                <a16:creationId xmlns:a16="http://schemas.microsoft.com/office/drawing/2014/main" id="{10F41FA5-DF62-4A3A-9BA5-6D92774D4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B71DE0-31B2-49A8-8305-004386620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0FBBC-5A71-458D-A8BD-B0BB98AEC421}" type="slidenum">
              <a:rPr lang="en-US" smtClean="0"/>
              <a:t>‹#›</a:t>
            </a:fld>
            <a:endParaRPr lang="en-US"/>
          </a:p>
        </p:txBody>
      </p:sp>
    </p:spTree>
    <p:extLst>
      <p:ext uri="{BB962C8B-B14F-4D97-AF65-F5344CB8AC3E}">
        <p14:creationId xmlns:p14="http://schemas.microsoft.com/office/powerpoint/2010/main" val="55756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ecure.infosnap.com/family/Login?ReturnUrl=http%3A%2F%2Fsecure.infosnap.com%2Ffamily%2Fdirectaction&amp;AutoLogOut=Fal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sccps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eorgiainsights.com/testing.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50F8A44-B17F-4A21-80B9-6F0D0C6F5D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47938" y="504817"/>
            <a:ext cx="7644062" cy="2802822"/>
          </a:xfrm>
          <a:prstGeom prst="rect">
            <a:avLst/>
          </a:prstGeom>
        </p:spPr>
      </p:pic>
      <p:pic>
        <p:nvPicPr>
          <p:cNvPr id="10" name="Picture 9">
            <a:extLst>
              <a:ext uri="{FF2B5EF4-FFF2-40B4-BE49-F238E27FC236}">
                <a16:creationId xmlns:a16="http://schemas.microsoft.com/office/drawing/2014/main" id="{52A3A6F5-DB01-4426-8BB2-2DF7971F699D}"/>
              </a:ext>
            </a:extLst>
          </p:cNvPr>
          <p:cNvPicPr>
            <a:picLocks noChangeAspect="1"/>
          </p:cNvPicPr>
          <p:nvPr/>
        </p:nvPicPr>
        <p:blipFill rotWithShape="1">
          <a:blip r:embed="rId3">
            <a:extLst>
              <a:ext uri="{28A0092B-C50C-407E-A947-70E740481C1C}">
                <a14:useLocalDpi xmlns:a14="http://schemas.microsoft.com/office/drawing/2010/main" val="0"/>
              </a:ext>
            </a:extLst>
          </a:blip>
          <a:srcRect t="21657" r="-1" b="9937"/>
          <a:stretch/>
        </p:blipFill>
        <p:spPr>
          <a:xfrm>
            <a:off x="4547938" y="3681409"/>
            <a:ext cx="7644062" cy="3176595"/>
          </a:xfrm>
          <a:prstGeom prst="rect">
            <a:avLst/>
          </a:prstGeom>
        </p:spPr>
      </p:pic>
      <p:sp>
        <p:nvSpPr>
          <p:cNvPr id="59" name="Rectangle 5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65E13-2558-4494-8D2B-AEC603D5067B}"/>
              </a:ext>
            </a:extLst>
          </p:cNvPr>
          <p:cNvSpPr>
            <a:spLocks noGrp="1"/>
          </p:cNvSpPr>
          <p:nvPr>
            <p:ph type="ctrTitle"/>
          </p:nvPr>
        </p:nvSpPr>
        <p:spPr>
          <a:xfrm>
            <a:off x="838200" y="1115219"/>
            <a:ext cx="5395912" cy="2387600"/>
          </a:xfrm>
        </p:spPr>
        <p:txBody>
          <a:bodyPr>
            <a:normAutofit fontScale="90000"/>
          </a:bodyPr>
          <a:lstStyle/>
          <a:p>
            <a:pPr algn="l"/>
            <a:r>
              <a:rPr lang="en-US" sz="4600" b="1" dirty="0">
                <a:solidFill>
                  <a:schemeClr val="bg1"/>
                </a:solidFill>
                <a:latin typeface="Arial" panose="020B0604020202020204" pitchFamily="34" charset="0"/>
                <a:cs typeface="Arial" panose="020B0604020202020204" pitchFamily="34" charset="0"/>
              </a:rPr>
              <a:t>End Of Year FAQs For Students and Families</a:t>
            </a:r>
            <a:br>
              <a:rPr lang="en-US" sz="4600" b="1" dirty="0">
                <a:solidFill>
                  <a:schemeClr val="bg1"/>
                </a:solidFill>
                <a:latin typeface="Arial" panose="020B0604020202020204" pitchFamily="34" charset="0"/>
                <a:cs typeface="Arial" panose="020B0604020202020204" pitchFamily="34" charset="0"/>
              </a:rPr>
            </a:br>
            <a:r>
              <a:rPr lang="en-US" sz="4600" b="1" dirty="0">
                <a:solidFill>
                  <a:schemeClr val="bg1"/>
                </a:solidFill>
                <a:latin typeface="Arial" panose="020B0604020202020204" pitchFamily="34" charset="0"/>
                <a:cs typeface="Arial" panose="020B0604020202020204" pitchFamily="34" charset="0"/>
              </a:rPr>
              <a:t>2019-2020</a:t>
            </a:r>
          </a:p>
        </p:txBody>
      </p:sp>
      <p:cxnSp>
        <p:nvCxnSpPr>
          <p:cNvPr id="61" name="Straight Connector 6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E74D3F9-7484-4714-A9D4-233C0DBCDE3C}"/>
              </a:ext>
            </a:extLst>
          </p:cNvPr>
          <p:cNvSpPr>
            <a:spLocks noGrp="1"/>
          </p:cNvSpPr>
          <p:nvPr>
            <p:ph type="sldNum" sz="quarter" idx="12"/>
          </p:nvPr>
        </p:nvSpPr>
        <p:spPr>
          <a:xfrm>
            <a:off x="8610600" y="6356350"/>
            <a:ext cx="2743200" cy="365125"/>
          </a:xfrm>
        </p:spPr>
        <p:txBody>
          <a:bodyPr>
            <a:normAutofit/>
          </a:bodyPr>
          <a:lstStyle/>
          <a:p>
            <a:pPr>
              <a:spcAft>
                <a:spcPts val="600"/>
              </a:spcAft>
            </a:pPr>
            <a:fld id="{7300FBBC-5A71-458D-A8BD-B0BB98AEC421}"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204549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a:t>
            </a:r>
            <a:r>
              <a:rPr lang="en-US" sz="5400" b="1" dirty="0">
                <a:solidFill>
                  <a:srgbClr val="FFFFFF"/>
                </a:solidFill>
              </a:rPr>
              <a:t>Testing and Assessments</a:t>
            </a:r>
            <a:endParaRPr lang="en-US" sz="5400" b="1"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10</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415962226"/>
              </p:ext>
            </p:extLst>
          </p:nvPr>
        </p:nvGraphicFramePr>
        <p:xfrm>
          <a:off x="512954" y="2331720"/>
          <a:ext cx="11303905" cy="3590101"/>
        </p:xfrm>
        <a:graphic>
          <a:graphicData uri="http://schemas.openxmlformats.org/drawingml/2006/table">
            <a:tbl>
              <a:tblPr firstRow="1" bandRow="1"/>
              <a:tblGrid>
                <a:gridCol w="11303905">
                  <a:extLst>
                    <a:ext uri="{9D8B030D-6E8A-4147-A177-3AD203B41FA5}">
                      <a16:colId xmlns:a16="http://schemas.microsoft.com/office/drawing/2014/main" val="1097567574"/>
                    </a:ext>
                  </a:extLst>
                </a:gridCol>
              </a:tblGrid>
              <a:tr h="356743">
                <a:tc>
                  <a:txBody>
                    <a:bodyPr/>
                    <a:lstStyle/>
                    <a:p>
                      <a:r>
                        <a:rPr lang="en-US" sz="1800" b="1" kern="1200" dirty="0">
                          <a:solidFill>
                            <a:schemeClr val="tx1"/>
                          </a:solidFill>
                          <a:effectLst/>
                          <a:latin typeface="+mn-lt"/>
                          <a:ea typeface="+mn-ea"/>
                          <a:cs typeface="+mn-cs"/>
                        </a:rPr>
                        <a:t>What about the 20% EOC course grade requirement?</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349422">
                <a:tc>
                  <a:txBody>
                    <a:bodyPr/>
                    <a:lstStyle/>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At the State Board of Education meeting on March 26, State School Superintendent Richard Woods recommended a suspension of the 20 percent EOC course grade requirement.</a:t>
                      </a:r>
                      <a:r>
                        <a:rPr lang="en-US" sz="1500" kern="1200" dirty="0">
                          <a:solidFill>
                            <a:srgbClr val="FF0000"/>
                          </a:solidFill>
                          <a:effectLst/>
                          <a:latin typeface="Calibri" panose="020F0502020204030204" pitchFamily="34" charset="0"/>
                          <a:ea typeface="+mn-ea"/>
                          <a:cs typeface="Calibri" panose="020F0502020204030204" pitchFamily="34" charset="0"/>
                        </a:rPr>
                        <a:t> </a:t>
                      </a:r>
                      <a:r>
                        <a:rPr lang="en-US" sz="1500" kern="1200" dirty="0">
                          <a:solidFill>
                            <a:schemeClr val="tx1"/>
                          </a:solidFill>
                          <a:effectLst/>
                          <a:latin typeface="Calibri" panose="020F0502020204030204" pitchFamily="34" charset="0"/>
                          <a:ea typeface="+mn-ea"/>
                          <a:cs typeface="Calibri" panose="020F0502020204030204" pitchFamily="34" charset="0"/>
                        </a:rPr>
                        <a:t>This recommendation was approved.</a:t>
                      </a:r>
                      <a:endParaRPr lang="en-US" sz="1500" b="0" i="0" u="none" strike="noStrike" dirty="0">
                        <a:solidFill>
                          <a:schemeClr val="tx1"/>
                        </a:solidFill>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35674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Will upcoming SAT and ACT administrations occur?</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23707">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No. In response to the rapidly evolving situation around the novel coronavirus (COVID-19), College Board canceled the May 2 SAT administration. ACT has rescheduled its April 4 national test date to June 13 across the U.S. All students registered for the April 4 test date will receive an email from ACT informing them of the postponement and instructions for free rescheduling or a future national test date. SAT/ACT testing has been suspended for the remainder of the school year.</a:t>
                      </a: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56743">
                <a:tc>
                  <a:txBody>
                    <a:bodyPr/>
                    <a:lstStyle/>
                    <a:p>
                      <a:r>
                        <a:rPr lang="en-US" sz="1800" b="1" kern="1200" dirty="0">
                          <a:solidFill>
                            <a:schemeClr val="tx1"/>
                          </a:solidFill>
                          <a:effectLst/>
                          <a:latin typeface="+mn-lt"/>
                          <a:ea typeface="+mn-ea"/>
                          <a:cs typeface="+mn-cs"/>
                        </a:rPr>
                        <a:t>What are some of the ways teachers will continue to engage students through virtual learning?</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895681">
                <a:tc>
                  <a:txBody>
                    <a:bodyPr/>
                    <a:lstStyle/>
                    <a:p>
                      <a:pPr marL="285750" indent="-285750"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Teachers will provide direct instruction via Google classrooms, virtual learning, weekly chats, and frequent telephone (</a:t>
                      </a:r>
                      <a:r>
                        <a:rPr lang="en-US" sz="1500" b="0" i="0" u="none" strike="noStrike" dirty="0">
                          <a:solidFill>
                            <a:schemeClr val="tx1"/>
                          </a:solidFill>
                          <a:effectLst/>
                          <a:latin typeface="Calibri" panose="020F0502020204030204" pitchFamily="34" charset="0"/>
                          <a:cs typeface="Calibri" panose="020F0502020204030204" pitchFamily="34" charset="0"/>
                        </a:rPr>
                        <a:t>see Independent Learning section) </a:t>
                      </a:r>
                      <a:r>
                        <a:rPr lang="en-US" sz="1500" b="0" i="0" u="none" strike="noStrike" dirty="0">
                          <a:effectLst/>
                          <a:latin typeface="Calibri" panose="020F0502020204030204" pitchFamily="34" charset="0"/>
                          <a:cs typeface="Calibri" panose="020F0502020204030204" pitchFamily="34" charset="0"/>
                        </a:rPr>
                        <a:t>conferences.</a:t>
                      </a: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graphicFrame>
        <p:nvGraphicFramePr>
          <p:cNvPr id="8" name="Table 7">
            <a:extLst>
              <a:ext uri="{FF2B5EF4-FFF2-40B4-BE49-F238E27FC236}">
                <a16:creationId xmlns:a16="http://schemas.microsoft.com/office/drawing/2014/main" id="{F83F167C-87E1-4073-AA27-CA84CB20649F}"/>
              </a:ext>
            </a:extLst>
          </p:cNvPr>
          <p:cNvGraphicFramePr>
            <a:graphicFrameLocks noGrp="1"/>
          </p:cNvGraphicFramePr>
          <p:nvPr>
            <p:extLst>
              <p:ext uri="{D42A27DB-BD31-4B8C-83A1-F6EECF244321}">
                <p14:modId xmlns:p14="http://schemas.microsoft.com/office/powerpoint/2010/main" val="3070622359"/>
              </p:ext>
            </p:extLst>
          </p:nvPr>
        </p:nvGraphicFramePr>
        <p:xfrm>
          <a:off x="526073" y="5565494"/>
          <a:ext cx="11303905" cy="1203805"/>
        </p:xfrm>
        <a:graphic>
          <a:graphicData uri="http://schemas.openxmlformats.org/drawingml/2006/table">
            <a:tbl>
              <a:tblPr firstRow="1" bandRow="1"/>
              <a:tblGrid>
                <a:gridCol w="11303905">
                  <a:extLst>
                    <a:ext uri="{9D8B030D-6E8A-4147-A177-3AD203B41FA5}">
                      <a16:colId xmlns:a16="http://schemas.microsoft.com/office/drawing/2014/main" val="1613384810"/>
                    </a:ext>
                  </a:extLst>
                </a:gridCol>
              </a:tblGrid>
              <a:tr h="390293">
                <a:tc>
                  <a:txBody>
                    <a:bodyPr/>
                    <a:lstStyle/>
                    <a:p>
                      <a:r>
                        <a:rPr lang="en-US" sz="1800" b="1" kern="1200" dirty="0">
                          <a:solidFill>
                            <a:schemeClr val="tx1"/>
                          </a:solidFill>
                          <a:effectLst/>
                          <a:latin typeface="+mn-lt"/>
                          <a:ea typeface="+mn-ea"/>
                          <a:cs typeface="+mn-cs"/>
                        </a:rPr>
                        <a:t>Will Georgia colleges and universities require SAT and ACT scores for admissions?</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858906728"/>
                  </a:ext>
                </a:extLst>
              </a:tr>
              <a:tr h="813512">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The University System of Georgia will be waiving SAT/ACT entrance requirements for admissions.</a:t>
                      </a:r>
                    </a:p>
                  </a:txBody>
                  <a:tcPr marL="99972" marR="99972" marT="49986" marB="49986">
                    <a:lnL>
                      <a:noFill/>
                    </a:lnL>
                    <a:lnR>
                      <a:noFill/>
                    </a:lnR>
                    <a:lnT>
                      <a:noFill/>
                    </a:lnT>
                    <a:lnB>
                      <a:noFill/>
                    </a:lnB>
                  </a:tcPr>
                </a:tc>
                <a:extLst>
                  <a:ext uri="{0D108BD9-81ED-4DB2-BD59-A6C34878D82A}">
                    <a16:rowId xmlns:a16="http://schemas.microsoft.com/office/drawing/2014/main" val="1330825451"/>
                  </a:ext>
                </a:extLst>
              </a:tr>
            </a:tbl>
          </a:graphicData>
        </a:graphic>
      </p:graphicFrame>
    </p:spTree>
    <p:extLst>
      <p:ext uri="{BB962C8B-B14F-4D97-AF65-F5344CB8AC3E}">
        <p14:creationId xmlns:p14="http://schemas.microsoft.com/office/powerpoint/2010/main" val="348003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a:t>
            </a:r>
            <a:r>
              <a:rPr lang="en-US" sz="5400" b="1" dirty="0">
                <a:solidFill>
                  <a:srgbClr val="FFFFFF"/>
                </a:solidFill>
              </a:rPr>
              <a:t>Testing and Assessments </a:t>
            </a:r>
            <a:endParaRPr lang="en-US" sz="5400" b="1"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11</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1320511082"/>
              </p:ext>
            </p:extLst>
          </p:nvPr>
        </p:nvGraphicFramePr>
        <p:xfrm>
          <a:off x="512954" y="2331720"/>
          <a:ext cx="11303905" cy="3818701"/>
        </p:xfrm>
        <a:graphic>
          <a:graphicData uri="http://schemas.openxmlformats.org/drawingml/2006/table">
            <a:tbl>
              <a:tblPr firstRow="1" bandRow="1"/>
              <a:tblGrid>
                <a:gridCol w="11303905">
                  <a:extLst>
                    <a:ext uri="{9D8B030D-6E8A-4147-A177-3AD203B41FA5}">
                      <a16:colId xmlns:a16="http://schemas.microsoft.com/office/drawing/2014/main" val="1097567574"/>
                    </a:ext>
                  </a:extLst>
                </a:gridCol>
              </a:tblGrid>
              <a:tr h="356743">
                <a:tc>
                  <a:txBody>
                    <a:bodyPr/>
                    <a:lstStyle/>
                    <a:p>
                      <a:r>
                        <a:rPr lang="en-US" sz="1800" b="1" kern="1200" dirty="0">
                          <a:solidFill>
                            <a:schemeClr val="tx1"/>
                          </a:solidFill>
                          <a:effectLst/>
                          <a:latin typeface="+mn-lt"/>
                          <a:ea typeface="+mn-ea"/>
                          <a:cs typeface="+mn-cs"/>
                        </a:rPr>
                        <a:t>What will happen with Advanced Placement (AP) exams this school year?</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349422">
                <a:tc>
                  <a:txBody>
                    <a:bodyPr/>
                    <a:lstStyle/>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College Board is offering AP exams virtually. This year’s AP exams will not include questions from the final units of the course – units typically covered in March and April. In addition, the streamlined exams will take no longer and can be completed on a mobile phone. By April 3, College Board will publish the full exam schedule, including the specific free-response question types that will comprise each AP exam. Keep in mind, the exams will be “open book.” Any student already registered for an exam can choose to cancel at no charge.</a:t>
                      </a: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35674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What about International Baccalaureate (IB) testing?</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23707">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May 2020 examinations for Diploma Programme and Career-Related Programme students will no longer be held. Depending on the student’s exam schedule, the student will be awarded a Diploma or a Course Certificate that reflects their standard of work. This is based on the student’s coursework and the established assessment expertise, rigor and quality control already built into the respective</a:t>
                      </a:r>
                      <a:r>
                        <a:rPr lang="en-US" sz="1500" kern="1200" dirty="0">
                          <a:solidFill>
                            <a:srgbClr val="FF0000"/>
                          </a:solidFill>
                          <a:effectLst/>
                          <a:latin typeface="Calibri" panose="020F0502020204030204" pitchFamily="34" charset="0"/>
                          <a:ea typeface="+mn-ea"/>
                          <a:cs typeface="Calibri" panose="020F0502020204030204" pitchFamily="34" charset="0"/>
                        </a:rPr>
                        <a:t> </a:t>
                      </a:r>
                      <a:r>
                        <a:rPr lang="en-US" sz="1500" kern="1200" dirty="0">
                          <a:solidFill>
                            <a:schemeClr val="tx1"/>
                          </a:solidFill>
                          <a:effectLst/>
                          <a:latin typeface="Calibri" panose="020F0502020204030204" pitchFamily="34" charset="0"/>
                          <a:ea typeface="+mn-ea"/>
                          <a:cs typeface="Calibri" panose="020F0502020204030204" pitchFamily="34" charset="0"/>
                        </a:rPr>
                        <a:t>program.</a:t>
                      </a: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56743">
                <a:tc>
                  <a:txBody>
                    <a:bodyPr/>
                    <a:lstStyle/>
                    <a:p>
                      <a:r>
                        <a:rPr lang="en-US" sz="1800" b="1" kern="1200" dirty="0">
                          <a:solidFill>
                            <a:schemeClr val="tx1"/>
                          </a:solidFill>
                          <a:effectLst/>
                          <a:latin typeface="+mn-lt"/>
                          <a:ea typeface="+mn-ea"/>
                          <a:cs typeface="+mn-cs"/>
                        </a:rPr>
                        <a:t>Will students have to take the Georgia Alternate Assessment (GAA) this year?</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895681">
                <a:tc>
                  <a:txBody>
                    <a:bodyPr/>
                    <a:lstStyle/>
                    <a:p>
                      <a:pPr marL="285750" indent="-285750"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On March 16, State School Superintendent Richard Woods suspended the state assessment window/administration (including the Georgia Alternate Assessment/GAA 2.0). On March 20, the U.S. Education Department approved Georgia's statewide testing waiver. </a:t>
                      </a:r>
                    </a:p>
                    <a:p>
                      <a:pPr marL="285750" indent="-285750"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Georgia Alternative Assessment (GAA) 2.0 testing will not take place this school year.</a:t>
                      </a: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spTree>
    <p:extLst>
      <p:ext uri="{BB962C8B-B14F-4D97-AF65-F5344CB8AC3E}">
        <p14:creationId xmlns:p14="http://schemas.microsoft.com/office/powerpoint/2010/main" val="32018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arge tree in a grassy field&#10;&#10;Description automatically generated">
            <a:extLst>
              <a:ext uri="{FF2B5EF4-FFF2-40B4-BE49-F238E27FC236}">
                <a16:creationId xmlns:a16="http://schemas.microsoft.com/office/drawing/2014/main" id="{BB5130B7-C94D-4B8A-98B1-5C20675A781D}"/>
              </a:ext>
            </a:extLst>
          </p:cNvPr>
          <p:cNvPicPr>
            <a:picLocks noChangeAspect="1"/>
          </p:cNvPicPr>
          <p:nvPr/>
        </p:nvPicPr>
        <p:blipFill rotWithShape="1">
          <a:blip r:embed="rId2">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13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8" name="Title 1">
            <a:extLst>
              <a:ext uri="{FF2B5EF4-FFF2-40B4-BE49-F238E27FC236}">
                <a16:creationId xmlns:a16="http://schemas.microsoft.com/office/drawing/2014/main" id="{CD89C76C-4EA9-4C51-B491-5CD123F2BD4A}"/>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a:t>Student Services</a:t>
            </a:r>
          </a:p>
        </p:txBody>
      </p:sp>
      <p:cxnSp>
        <p:nvCxnSpPr>
          <p:cNvPr id="137" name="Straight Connector 13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8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Student Services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13</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2471485268"/>
              </p:ext>
            </p:extLst>
          </p:nvPr>
        </p:nvGraphicFramePr>
        <p:xfrm>
          <a:off x="512954" y="2331720"/>
          <a:ext cx="11303905" cy="4074552"/>
        </p:xfrm>
        <a:graphic>
          <a:graphicData uri="http://schemas.openxmlformats.org/drawingml/2006/table">
            <a:tbl>
              <a:tblPr firstRow="1" bandRow="1"/>
              <a:tblGrid>
                <a:gridCol w="11303905">
                  <a:extLst>
                    <a:ext uri="{9D8B030D-6E8A-4147-A177-3AD203B41FA5}">
                      <a16:colId xmlns:a16="http://schemas.microsoft.com/office/drawing/2014/main" val="1097567574"/>
                    </a:ext>
                  </a:extLst>
                </a:gridCol>
              </a:tblGrid>
              <a:tr h="356743">
                <a:tc>
                  <a:txBody>
                    <a:bodyPr/>
                    <a:lstStyle/>
                    <a:p>
                      <a:r>
                        <a:rPr lang="en-US" sz="1800" b="1" kern="1200" dirty="0">
                          <a:solidFill>
                            <a:schemeClr val="tx1"/>
                          </a:solidFill>
                          <a:effectLst/>
                          <a:latin typeface="+mn-lt"/>
                          <a:ea typeface="+mn-ea"/>
                          <a:cs typeface="+mn-cs"/>
                        </a:rPr>
                        <a:t>Will SCCPSS count attendance?</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349422">
                <a:tc>
                  <a:txBody>
                    <a:bodyPr/>
                    <a:lstStyle/>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Students will not be negatively impacted by attendance. All students will be considered present during the 4</a:t>
                      </a:r>
                      <a:r>
                        <a:rPr lang="en-US" sz="1500" kern="1200" baseline="30000" dirty="0">
                          <a:solidFill>
                            <a:schemeClr val="tx1"/>
                          </a:solidFill>
                          <a:effectLst/>
                          <a:latin typeface="Calibri" panose="020F0502020204030204" pitchFamily="34" charset="0"/>
                          <a:ea typeface="+mn-ea"/>
                          <a:cs typeface="Calibri" panose="020F0502020204030204" pitchFamily="34" charset="0"/>
                        </a:rPr>
                        <a:t>th </a:t>
                      </a:r>
                      <a:r>
                        <a:rPr lang="en-US" sz="1500" kern="1200" dirty="0">
                          <a:solidFill>
                            <a:schemeClr val="tx1"/>
                          </a:solidFill>
                          <a:effectLst/>
                          <a:latin typeface="Calibri" panose="020F0502020204030204" pitchFamily="34" charset="0"/>
                          <a:ea typeface="+mn-ea"/>
                          <a:cs typeface="Calibri" panose="020F0502020204030204" pitchFamily="34" charset="0"/>
                        </a:rPr>
                        <a:t>Quarter of the 2019-2020 school year.</a:t>
                      </a: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35674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Will students be required to take End-of-Pathway Assessments (EOPA) for Career,</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Technical and Agricultural Education (CTAE) classes?</a:t>
                      </a: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23707">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No. On March 16, State School Superintendent Richard Woods suspended the state assessment window/administration (including End of Pathway Assessments). </a:t>
                      </a:r>
                      <a:endParaRPr lang="en-US" sz="1500" strike="sngStrike"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56743">
                <a:tc>
                  <a:txBody>
                    <a:bodyPr/>
                    <a:lstStyle/>
                    <a:p>
                      <a:r>
                        <a:rPr lang="en-US" sz="1800" b="1" kern="1200" dirty="0">
                          <a:solidFill>
                            <a:schemeClr val="tx1"/>
                          </a:solidFill>
                          <a:effectLst/>
                          <a:latin typeface="+mn-lt"/>
                          <a:ea typeface="+mn-ea"/>
                          <a:cs typeface="+mn-cs"/>
                        </a:rPr>
                        <a:t>With the exceptional circumstances created by COVID-19, is the</a:t>
                      </a:r>
                      <a:r>
                        <a:rPr lang="en-US" sz="1800" b="1" kern="1200" dirty="0">
                          <a:solidFill>
                            <a:srgbClr val="FF0000"/>
                          </a:solidFill>
                          <a:effectLst/>
                          <a:latin typeface="+mn-lt"/>
                          <a:ea typeface="+mn-ea"/>
                          <a:cs typeface="+mn-cs"/>
                        </a:rPr>
                        <a:t> </a:t>
                      </a:r>
                      <a:r>
                        <a:rPr lang="en-US" sz="1800" b="1" kern="1200" dirty="0">
                          <a:solidFill>
                            <a:schemeClr val="tx1"/>
                          </a:solidFill>
                          <a:effectLst/>
                          <a:latin typeface="+mn-lt"/>
                          <a:ea typeface="+mn-ea"/>
                          <a:cs typeface="+mn-cs"/>
                        </a:rPr>
                        <a:t>Savannah Chatham County Public School System (SCCPSS) required to provide a student with the educational and related services needed for the implementation of the student’s Individualized Education Plan (IEP)? </a:t>
                      </a: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895681">
                <a:tc>
                  <a:txBody>
                    <a:bodyPr/>
                    <a:lstStyle/>
                    <a:p>
                      <a:pPr marL="285750" indent="-285750"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Yes! Regardless the exceptional circumstances created by COVID-19, SCCPSS is still required to make a good faith effort to provide the educational and related services to the greatest extent possible needed for the implementation of a student’s IEP. The educational and related services may be provided virtually, online or telephonically.  </a:t>
                      </a:r>
                      <a:r>
                        <a:rPr lang="en-US" sz="1500" b="0" i="0" u="none" strike="noStrike" dirty="0">
                          <a:solidFill>
                            <a:schemeClr val="tx1"/>
                          </a:solidFill>
                          <a:effectLst/>
                          <a:latin typeface="Calibri" panose="020F0502020204030204" pitchFamily="34" charset="0"/>
                          <a:cs typeface="Calibri" panose="020F0502020204030204" pitchFamily="34" charset="0"/>
                        </a:rPr>
                        <a:t>Our staff are still available and ready to assist.  Please contact your child’s teacher if you have any questions or need additional assistance.</a:t>
                      </a: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spTree>
    <p:extLst>
      <p:ext uri="{BB962C8B-B14F-4D97-AF65-F5344CB8AC3E}">
        <p14:creationId xmlns:p14="http://schemas.microsoft.com/office/powerpoint/2010/main" val="289018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7775735-FE81-4091-A5E5-F8EB910E724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5952" r="-1" b="9131"/>
          <a:stretch/>
        </p:blipFill>
        <p:spPr>
          <a:xfrm>
            <a:off x="4547937" y="-5"/>
            <a:ext cx="7644062" cy="3681406"/>
          </a:xfrm>
          <a:prstGeom prst="rect">
            <a:avLst/>
          </a:prstGeom>
        </p:spPr>
      </p:pic>
      <p:pic>
        <p:nvPicPr>
          <p:cNvPr id="12" name="Picture 11">
            <a:extLst>
              <a:ext uri="{FF2B5EF4-FFF2-40B4-BE49-F238E27FC236}">
                <a16:creationId xmlns:a16="http://schemas.microsoft.com/office/drawing/2014/main" id="{1AA46C9E-E928-4DC5-AFEB-A16195ACEFC4}"/>
              </a:ext>
            </a:extLst>
          </p:cNvPr>
          <p:cNvPicPr>
            <a:picLocks noChangeAspect="1"/>
          </p:cNvPicPr>
          <p:nvPr/>
        </p:nvPicPr>
        <p:blipFill rotWithShape="1">
          <a:blip r:embed="rId3">
            <a:extLst>
              <a:ext uri="{28A0092B-C50C-407E-A947-70E740481C1C}">
                <a14:useLocalDpi xmlns:a14="http://schemas.microsoft.com/office/drawing/2010/main" val="0"/>
              </a:ext>
            </a:extLst>
          </a:blip>
          <a:srcRect t="20001" r="1" b="13929"/>
          <a:stretch/>
        </p:blipFill>
        <p:spPr>
          <a:xfrm>
            <a:off x="4547938" y="3681409"/>
            <a:ext cx="7644062" cy="3176595"/>
          </a:xfrm>
          <a:prstGeom prst="rect">
            <a:avLst/>
          </a:prstGeom>
        </p:spPr>
      </p:pic>
      <p:sp>
        <p:nvSpPr>
          <p:cNvPr id="113" name="Rectangle 1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CD89C76C-4EA9-4C51-B491-5CD123F2BD4A}"/>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b="1" kern="1200">
                <a:solidFill>
                  <a:schemeClr val="bg1"/>
                </a:solidFill>
                <a:latin typeface="+mj-lt"/>
                <a:ea typeface="+mj-ea"/>
                <a:cs typeface="+mj-cs"/>
              </a:rPr>
              <a:t>Grading and Promotion</a:t>
            </a:r>
          </a:p>
        </p:txBody>
      </p:sp>
      <p:cxnSp>
        <p:nvCxnSpPr>
          <p:cNvPr id="115" name="Straight Connector 1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7300FBBC-5A71-458D-A8BD-B0BB98AEC421}" type="slidenum">
              <a:rPr lang="en-US">
                <a:solidFill>
                  <a:srgbClr val="FFFFFF"/>
                </a:solidFill>
              </a:rPr>
              <a:pPr>
                <a:lnSpc>
                  <a:spcPct val="90000"/>
                </a:lnSpc>
                <a:spcAft>
                  <a:spcPts val="600"/>
                </a:spcAft>
                <a:defRPr/>
              </a:pPr>
              <a:t>14</a:t>
            </a:fld>
            <a:endParaRPr lang="en-US">
              <a:solidFill>
                <a:srgbClr val="FFFFFF"/>
              </a:solidFill>
            </a:endParaRPr>
          </a:p>
        </p:txBody>
      </p:sp>
    </p:spTree>
    <p:extLst>
      <p:ext uri="{BB962C8B-B14F-4D97-AF65-F5344CB8AC3E}">
        <p14:creationId xmlns:p14="http://schemas.microsoft.com/office/powerpoint/2010/main" val="85072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a:t>
            </a:r>
            <a:r>
              <a:rPr lang="en-US" sz="5400" b="1" dirty="0">
                <a:solidFill>
                  <a:srgbClr val="FFFFFF"/>
                </a:solidFill>
              </a:rPr>
              <a:t>Grading and Promotion</a:t>
            </a:r>
            <a:endParaRPr lang="en-US" sz="5400" b="1"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15</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2374590791"/>
              </p:ext>
            </p:extLst>
          </p:nvPr>
        </p:nvGraphicFramePr>
        <p:xfrm>
          <a:off x="512954" y="2331720"/>
          <a:ext cx="11303905" cy="3708792"/>
        </p:xfrm>
        <a:graphic>
          <a:graphicData uri="http://schemas.openxmlformats.org/drawingml/2006/table">
            <a:tbl>
              <a:tblPr firstRow="1" bandRow="1"/>
              <a:tblGrid>
                <a:gridCol w="11303905">
                  <a:extLst>
                    <a:ext uri="{9D8B030D-6E8A-4147-A177-3AD203B41FA5}">
                      <a16:colId xmlns:a16="http://schemas.microsoft.com/office/drawing/2014/main" val="1097567574"/>
                    </a:ext>
                  </a:extLst>
                </a:gridCol>
              </a:tblGrid>
              <a:tr h="356743">
                <a:tc>
                  <a:txBody>
                    <a:bodyPr/>
                    <a:lstStyle/>
                    <a:p>
                      <a:r>
                        <a:rPr lang="en-US" sz="1800" b="1" kern="1200" dirty="0">
                          <a:solidFill>
                            <a:schemeClr val="tx1"/>
                          </a:solidFill>
                          <a:effectLst/>
                          <a:latin typeface="+mn-lt"/>
                          <a:ea typeface="+mn-ea"/>
                          <a:cs typeface="+mn-cs"/>
                        </a:rPr>
                        <a:t>Will SCCPSS offer summer school?</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349422">
                <a:tc>
                  <a:txBody>
                    <a:bodyPr/>
                    <a:lstStyle/>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All students in grades K-8 will have the opportunity to engage in Intercession for remediation May 4 to May 15. Intercession will include virtual learning opportunities or Independent Learning Packet lessons that will be offered to students not passing at the end of the third quarter. High schools will offer digital learning options through summer school with a focus on students of the 2020 and 2021 graduating classes. </a:t>
                      </a: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35674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How is SCCPSS handling grading during this time frame?</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23707">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Assignments submitted during the fourth quarter will be used to enhance, enrich, or remediate. Work submitted during the fourth quarter will be used to demonstrate mastery of course standards for course completion and for improving existing grades. </a:t>
                      </a: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56743">
                <a:tc>
                  <a:txBody>
                    <a:bodyPr/>
                    <a:lstStyle/>
                    <a:p>
                      <a:r>
                        <a:rPr lang="en-US" sz="1800" b="1" kern="1200" dirty="0">
                          <a:solidFill>
                            <a:schemeClr val="tx1"/>
                          </a:solidFill>
                          <a:effectLst/>
                          <a:latin typeface="+mn-lt"/>
                          <a:ea typeface="+mn-ea"/>
                          <a:cs typeface="+mn-cs"/>
                        </a:rPr>
                        <a:t>How will SCCPSS handle promotion of students to the next grade level?</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895681">
                <a:tc>
                  <a:txBody>
                    <a:bodyPr/>
                    <a:lstStyle/>
                    <a:p>
                      <a:pPr marL="285750" indent="-285750"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The District has student grades from three-quarters of the school year recorded for promotion and retention consideration and based on actions that align with guidance from the Georgia Department of Education, student work during the final quarter of the year will be used toward the enhancement of existing grades, remediation, enrichment, or demonstration of mastery on course standards.  All other criteria required for consideration in making promotion and retention decisions shall be suspended for the 2019-2020 school year.</a:t>
                      </a:r>
                      <a:endParaRPr lang="en-US" sz="1500" b="0" i="0" u="none" strike="noStrike" dirty="0">
                        <a:solidFill>
                          <a:schemeClr val="tx1"/>
                        </a:solidFill>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spTree>
    <p:extLst>
      <p:ext uri="{BB962C8B-B14F-4D97-AF65-F5344CB8AC3E}">
        <p14:creationId xmlns:p14="http://schemas.microsoft.com/office/powerpoint/2010/main" val="71146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D89C76C-4EA9-4C51-B491-5CD123F2BD4A}"/>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4800" b="1" kern="1200" dirty="0">
                <a:solidFill>
                  <a:schemeClr val="tx1"/>
                </a:solidFill>
                <a:latin typeface="+mj-lt"/>
                <a:ea typeface="+mj-ea"/>
                <a:cs typeface="+mj-cs"/>
              </a:rPr>
              <a:t>Student </a:t>
            </a:r>
            <a:r>
              <a:rPr lang="en-US" sz="4800" b="1" dirty="0"/>
              <a:t>Support </a:t>
            </a:r>
            <a:r>
              <a:rPr lang="en-US" sz="4800" b="1" kern="1200" dirty="0">
                <a:solidFill>
                  <a:schemeClr val="tx1"/>
                </a:solidFill>
                <a:latin typeface="+mj-lt"/>
                <a:ea typeface="+mj-ea"/>
                <a:cs typeface="+mj-cs"/>
              </a:rPr>
              <a:t>Services</a:t>
            </a:r>
          </a:p>
        </p:txBody>
      </p: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04672"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300FBBC-5A71-458D-A8BD-B0BB98AEC421}" type="slidenum">
              <a:rPr lang="en-US" sz="1500">
                <a:solidFill>
                  <a:srgbClr val="FFFFFF"/>
                </a:solidFill>
              </a:rPr>
              <a:pPr algn="ctr">
                <a:spcAft>
                  <a:spcPts val="600"/>
                </a:spcAft>
                <a:defRPr/>
              </a:pPr>
              <a:t>16</a:t>
            </a:fld>
            <a:endParaRPr lang="en-US" sz="1500">
              <a:solidFill>
                <a:srgbClr val="FFFFFF"/>
              </a:solidFill>
            </a:endParaRPr>
          </a:p>
        </p:txBody>
      </p:sp>
      <p:sp>
        <p:nvSpPr>
          <p:cNvPr id="95" name="Freeform: Shape 94">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47D71C1-8C82-4429-A898-D764169ADEB8}"/>
              </a:ext>
            </a:extLst>
          </p:cNvPr>
          <p:cNvPicPr>
            <a:picLocks noChangeAspect="1"/>
          </p:cNvPicPr>
          <p:nvPr/>
        </p:nvPicPr>
        <p:blipFill rotWithShape="1">
          <a:blip r:embed="rId2">
            <a:extLst>
              <a:ext uri="{28A0092B-C50C-407E-A947-70E740481C1C}">
                <a14:useLocalDpi xmlns:a14="http://schemas.microsoft.com/office/drawing/2010/main" val="0"/>
              </a:ext>
            </a:extLst>
          </a:blip>
          <a:srcRect t="11085" b="13174"/>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8" name="Picture 7">
            <a:extLst>
              <a:ext uri="{FF2B5EF4-FFF2-40B4-BE49-F238E27FC236}">
                <a16:creationId xmlns:a16="http://schemas.microsoft.com/office/drawing/2014/main" id="{D1E30563-DE18-49F0-A972-A4A2C7ED5AB3}"/>
              </a:ext>
            </a:extLst>
          </p:cNvPr>
          <p:cNvPicPr>
            <a:picLocks noChangeAspect="1"/>
          </p:cNvPicPr>
          <p:nvPr/>
        </p:nvPicPr>
        <p:blipFill rotWithShape="1">
          <a:blip r:embed="rId3">
            <a:extLst>
              <a:ext uri="{28A0092B-C50C-407E-A947-70E740481C1C}">
                <a14:useLocalDpi xmlns:a14="http://schemas.microsoft.com/office/drawing/2010/main" val="0"/>
              </a:ext>
            </a:extLst>
          </a:blip>
          <a:srcRect l="13091" r="8299"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30890141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a:t>
            </a:r>
            <a:r>
              <a:rPr lang="en-US" sz="5400" b="1" dirty="0">
                <a:solidFill>
                  <a:srgbClr val="FFFFFF"/>
                </a:solidFill>
              </a:rPr>
              <a:t>Student Support Services</a:t>
            </a:r>
            <a:endParaRPr lang="en-US" sz="5400" b="1"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17</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1018881748"/>
              </p:ext>
            </p:extLst>
          </p:nvPr>
        </p:nvGraphicFramePr>
        <p:xfrm>
          <a:off x="512954" y="2331720"/>
          <a:ext cx="11303905" cy="2076288"/>
        </p:xfrm>
        <a:graphic>
          <a:graphicData uri="http://schemas.openxmlformats.org/drawingml/2006/table">
            <a:tbl>
              <a:tblPr firstRow="1" bandRow="1"/>
              <a:tblGrid>
                <a:gridCol w="11303905">
                  <a:extLst>
                    <a:ext uri="{9D8B030D-6E8A-4147-A177-3AD203B41FA5}">
                      <a16:colId xmlns:a16="http://schemas.microsoft.com/office/drawing/2014/main" val="1097567574"/>
                    </a:ext>
                  </a:extLst>
                </a:gridCol>
              </a:tblGrid>
              <a:tr h="356743">
                <a:tc>
                  <a:txBody>
                    <a:bodyPr/>
                    <a:lstStyle/>
                    <a:p>
                      <a:r>
                        <a:rPr lang="en-US" sz="1800" b="1" kern="1200" dirty="0">
                          <a:solidFill>
                            <a:schemeClr val="tx1"/>
                          </a:solidFill>
                          <a:effectLst/>
                          <a:latin typeface="+mn-lt"/>
                          <a:ea typeface="+mn-ea"/>
                          <a:cs typeface="+mn-cs"/>
                        </a:rPr>
                        <a:t>What resources are available to help Migrant Education and Immigrant Families?</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349422">
                <a:tc>
                  <a:txBody>
                    <a:bodyPr/>
                    <a:lstStyle/>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Tutoring and Interpreting Services are available. Please contact Dr. Andrea Deshazo by calling 912-395-5877 or by email andrea.deshazo@sccpss.com.</a:t>
                      </a: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35674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How can parents set up a parent-teacher conference with their child's teacher during school closures?</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237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u="none" strike="noStrike" dirty="0">
                          <a:effectLst/>
                          <a:latin typeface="Calibri" panose="020F0502020204030204" pitchFamily="34" charset="0"/>
                          <a:cs typeface="Calibri" panose="020F0502020204030204" pitchFamily="34" charset="0"/>
                        </a:rPr>
                        <a:t>Parents can contact the Title I Family Engagement Program to assist them with setting up a virtual parent-teacher conference during school closures. Parents can also contact their child’s teacher</a:t>
                      </a:r>
                      <a:r>
                        <a:rPr lang="en-US" sz="1500" b="0" i="0" u="none" strike="noStrike" dirty="0">
                          <a:solidFill>
                            <a:srgbClr val="FF0000"/>
                          </a:solidFill>
                          <a:effectLst/>
                          <a:latin typeface="Calibri" panose="020F0502020204030204" pitchFamily="34" charset="0"/>
                          <a:cs typeface="Calibri" panose="020F0502020204030204" pitchFamily="34" charset="0"/>
                        </a:rPr>
                        <a:t> </a:t>
                      </a:r>
                      <a:r>
                        <a:rPr lang="en-US" sz="1500" b="0" i="0" u="none" strike="noStrike" dirty="0">
                          <a:solidFill>
                            <a:schemeClr val="tx1"/>
                          </a:solidFill>
                          <a:effectLst/>
                          <a:latin typeface="Calibri" panose="020F0502020204030204" pitchFamily="34" charset="0"/>
                          <a:cs typeface="Calibri" panose="020F0502020204030204" pitchFamily="34" charset="0"/>
                        </a:rPr>
                        <a:t>directly by telephone or email </a:t>
                      </a:r>
                      <a:r>
                        <a:rPr lang="en-US" sz="1500" b="0" i="0" u="none" strike="noStrike" dirty="0">
                          <a:effectLst/>
                          <a:latin typeface="Calibri" panose="020F0502020204030204" pitchFamily="34" charset="0"/>
                          <a:cs typeface="Calibri" panose="020F0502020204030204" pitchFamily="34" charset="0"/>
                        </a:rPr>
                        <a:t>to schedule conferences. </a:t>
                      </a:r>
                    </a:p>
                    <a:p>
                      <a:pPr marL="0" indent="0">
                        <a:buFont typeface="Arial" panose="020B0604020202020204" pitchFamily="34" charset="0"/>
                        <a:buNone/>
                      </a:pPr>
                      <a:endParaRPr lang="en-US" sz="1400" strike="noStrike"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bl>
          </a:graphicData>
        </a:graphic>
      </p:graphicFrame>
    </p:spTree>
    <p:extLst>
      <p:ext uri="{BB962C8B-B14F-4D97-AF65-F5344CB8AC3E}">
        <p14:creationId xmlns:p14="http://schemas.microsoft.com/office/powerpoint/2010/main" val="2912027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a:t>
            </a:r>
            <a:r>
              <a:rPr lang="en-US" sz="5400" b="1" dirty="0">
                <a:solidFill>
                  <a:srgbClr val="FFFFFF"/>
                </a:solidFill>
              </a:rPr>
              <a:t>Student Support Services</a:t>
            </a:r>
            <a:endParaRPr lang="en-US" sz="5400" b="1"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18</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3111029391"/>
              </p:ext>
            </p:extLst>
          </p:nvPr>
        </p:nvGraphicFramePr>
        <p:xfrm>
          <a:off x="512954" y="2331722"/>
          <a:ext cx="11303905" cy="2915011"/>
        </p:xfrm>
        <a:graphic>
          <a:graphicData uri="http://schemas.openxmlformats.org/drawingml/2006/table">
            <a:tbl>
              <a:tblPr firstRow="1" bandRow="1"/>
              <a:tblGrid>
                <a:gridCol w="11303905">
                  <a:extLst>
                    <a:ext uri="{9D8B030D-6E8A-4147-A177-3AD203B41FA5}">
                      <a16:colId xmlns:a16="http://schemas.microsoft.com/office/drawing/2014/main" val="1097567574"/>
                    </a:ext>
                  </a:extLst>
                </a:gridCol>
              </a:tblGrid>
              <a:tr h="370236">
                <a:tc>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What resources are available for families experiencing homelessness?</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309936">
                <a:tc>
                  <a:txBody>
                    <a:bodyPr/>
                    <a:lstStyle/>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Parents can contact the District’s Homeless Liaison, Ms. Sharon Hill, at (912)</a:t>
                      </a:r>
                      <a:r>
                        <a:rPr lang="en-US" sz="1500" kern="1200" dirty="0">
                          <a:solidFill>
                            <a:srgbClr val="FF0000"/>
                          </a:solidFill>
                          <a:effectLst/>
                          <a:latin typeface="Calibri" panose="020F0502020204030204" pitchFamily="34" charset="0"/>
                          <a:ea typeface="+mn-ea"/>
                          <a:cs typeface="Calibri" panose="020F0502020204030204" pitchFamily="34" charset="0"/>
                        </a:rPr>
                        <a:t> </a:t>
                      </a:r>
                      <a:r>
                        <a:rPr lang="en-US" sz="1500" kern="1200" dirty="0">
                          <a:solidFill>
                            <a:schemeClr val="tx1"/>
                          </a:solidFill>
                          <a:effectLst/>
                          <a:latin typeface="Calibri" panose="020F0502020204030204" pitchFamily="34" charset="0"/>
                          <a:ea typeface="+mn-ea"/>
                          <a:cs typeface="Calibri" panose="020F0502020204030204" pitchFamily="34" charset="0"/>
                        </a:rPr>
                        <a:t>395-5635 or by email at Sharon.hill@sccpss.com to assist families in need.</a:t>
                      </a: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370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How can parents complete enrollment for students new to the District?</a:t>
                      </a: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20984">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Parents can complete our</a:t>
                      </a:r>
                      <a:r>
                        <a:rPr lang="en-US" sz="1500" kern="1200" dirty="0">
                          <a:solidFill>
                            <a:srgbClr val="FF0000"/>
                          </a:solidFill>
                          <a:effectLst/>
                          <a:latin typeface="Calibri" panose="020F0502020204030204" pitchFamily="34" charset="0"/>
                          <a:ea typeface="+mn-ea"/>
                          <a:cs typeface="Calibri" panose="020F0502020204030204" pitchFamily="34" charset="0"/>
                        </a:rPr>
                        <a:t> </a:t>
                      </a:r>
                      <a:r>
                        <a:rPr lang="en-US" sz="1500" kern="1200" dirty="0">
                          <a:solidFill>
                            <a:schemeClr val="tx1"/>
                          </a:solidFill>
                          <a:effectLst/>
                          <a:latin typeface="Calibri" panose="020F0502020204030204" pitchFamily="34" charset="0"/>
                          <a:ea typeface="+mn-ea"/>
                          <a:cs typeface="Calibri" panose="020F0502020204030204" pitchFamily="34" charset="0"/>
                        </a:rPr>
                        <a:t>online registration form to enroll new students at:  </a:t>
                      </a:r>
                      <a:r>
                        <a:rPr lang="en-US" sz="1500" kern="1200" dirty="0">
                          <a:solidFill>
                            <a:schemeClr val="tx1"/>
                          </a:solidFill>
                          <a:effectLst/>
                          <a:latin typeface="Calibri" panose="020F0502020204030204" pitchFamily="34" charset="0"/>
                          <a:ea typeface="+mn-ea"/>
                          <a:cs typeface="Calibri" panose="020F0502020204030204" pitchFamily="34" charset="0"/>
                          <a:hlinkClick r:id="rId2"/>
                        </a:rPr>
                        <a:t>https://secure.infosnap.com/family/Login?ReturnUrl=http%3A%2F%2Fsecure.infosnap.com%2Ffamily%2Fdirectaction&amp;AutoLogOut=False</a:t>
                      </a:r>
                      <a:r>
                        <a:rPr lang="en-US" sz="1500" kern="1200" dirty="0">
                          <a:solidFill>
                            <a:schemeClr val="tx1"/>
                          </a:solidFill>
                          <a:effectLst/>
                          <a:latin typeface="Calibri" panose="020F0502020204030204" pitchFamily="34" charset="0"/>
                          <a:ea typeface="+mn-ea"/>
                          <a:cs typeface="Calibri" panose="020F0502020204030204" pitchFamily="34" charset="0"/>
                        </a:rPr>
                        <a:t> </a:t>
                      </a: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70236">
                <a:tc>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How can parents complete registration requirements for current SCCPSS students?</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677791">
                <a:tc>
                  <a:txBody>
                    <a:bodyPr/>
                    <a:lstStyle/>
                    <a:p>
                      <a:pPr marL="285750" indent="-285750"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SCCPSS students will remain enrolled in their current school of attendance with the current teacher(s) of record.  There will be no internal transfers to another site </a:t>
                      </a:r>
                      <a:r>
                        <a:rPr lang="en-US" sz="1500" b="0" i="0" u="none" strike="noStrike" dirty="0">
                          <a:solidFill>
                            <a:schemeClr val="tx1"/>
                          </a:solidFill>
                          <a:effectLst/>
                          <a:latin typeface="Calibri" panose="020F0502020204030204" pitchFamily="34" charset="0"/>
                          <a:cs typeface="Calibri" panose="020F0502020204030204" pitchFamily="34" charset="0"/>
                        </a:rPr>
                        <a:t>for the remainder of the 2019-2020 school year. </a:t>
                      </a:r>
                      <a:endParaRPr lang="en-US" sz="1500" b="0" i="0" u="none" strike="sng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graphicFrame>
        <p:nvGraphicFramePr>
          <p:cNvPr id="2" name="Table 2">
            <a:extLst>
              <a:ext uri="{FF2B5EF4-FFF2-40B4-BE49-F238E27FC236}">
                <a16:creationId xmlns:a16="http://schemas.microsoft.com/office/drawing/2014/main" id="{C1FB8EDC-8A34-4931-9F32-C78CA5C74A2E}"/>
              </a:ext>
            </a:extLst>
          </p:cNvPr>
          <p:cNvGraphicFramePr>
            <a:graphicFrameLocks noGrp="1"/>
          </p:cNvGraphicFramePr>
          <p:nvPr>
            <p:extLst>
              <p:ext uri="{D42A27DB-BD31-4B8C-83A1-F6EECF244321}">
                <p14:modId xmlns:p14="http://schemas.microsoft.com/office/powerpoint/2010/main" val="4282663640"/>
              </p:ext>
            </p:extLst>
          </p:nvPr>
        </p:nvGraphicFramePr>
        <p:xfrm>
          <a:off x="526073" y="5246733"/>
          <a:ext cx="11290786" cy="1188720"/>
        </p:xfrm>
        <a:graphic>
          <a:graphicData uri="http://schemas.openxmlformats.org/drawingml/2006/table">
            <a:tbl>
              <a:tblPr firstRow="1" bandRow="1">
                <a:tableStyleId>{5C22544A-7EE6-4342-B048-85BDC9FD1C3A}</a:tableStyleId>
              </a:tblPr>
              <a:tblGrid>
                <a:gridCol w="11290786">
                  <a:extLst>
                    <a:ext uri="{9D8B030D-6E8A-4147-A177-3AD203B41FA5}">
                      <a16:colId xmlns:a16="http://schemas.microsoft.com/office/drawing/2014/main" val="1874562019"/>
                    </a:ext>
                  </a:extLst>
                </a:gridCol>
              </a:tblGrid>
              <a:tr h="370840">
                <a:tc>
                  <a:txBody>
                    <a:bodyPr/>
                    <a:lstStyle/>
                    <a:p>
                      <a:r>
                        <a:rPr lang="en-US" dirty="0">
                          <a:solidFill>
                            <a:schemeClr val="tx1"/>
                          </a:solidFill>
                          <a:latin typeface="Calibri" panose="020F0502020204030204" pitchFamily="34" charset="0"/>
                          <a:cs typeface="Calibri" panose="020F0502020204030204" pitchFamily="34" charset="0"/>
                        </a:rPr>
                        <a:t>Is the deadline being extended for parents to apply for a general administrative transfer to another SCCPSS school for SY2020-21?</a:t>
                      </a:r>
                    </a:p>
                  </a:txBody>
                  <a:tcPr>
                    <a:solidFill>
                      <a:srgbClr val="DDEC1C"/>
                    </a:solidFill>
                  </a:tcPr>
                </a:tc>
                <a:extLst>
                  <a:ext uri="{0D108BD9-81ED-4DB2-BD59-A6C34878D82A}">
                    <a16:rowId xmlns:a16="http://schemas.microsoft.com/office/drawing/2014/main" val="3328713001"/>
                  </a:ext>
                </a:extLst>
              </a:tr>
              <a:tr h="370840">
                <a:tc>
                  <a:txBody>
                    <a:bodyPr/>
                    <a:lstStyle/>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The administrative placement window is scheduled </a:t>
                      </a:r>
                      <a:r>
                        <a:rPr lang="en-US" sz="1500">
                          <a:latin typeface="Calibri" panose="020F0502020204030204" pitchFamily="34" charset="0"/>
                          <a:cs typeface="Calibri" panose="020F0502020204030204" pitchFamily="34" charset="0"/>
                        </a:rPr>
                        <a:t>during </a:t>
                      </a:r>
                      <a:r>
                        <a:rPr lang="en-US" sz="1500">
                          <a:solidFill>
                            <a:schemeClr val="tx1"/>
                          </a:solidFill>
                          <a:latin typeface="Calibri" panose="020F0502020204030204" pitchFamily="34" charset="0"/>
                          <a:cs typeface="Calibri" panose="020F0502020204030204" pitchFamily="34" charset="0"/>
                        </a:rPr>
                        <a:t>from </a:t>
                      </a:r>
                      <a:r>
                        <a:rPr lang="en-US" sz="1500" b="0">
                          <a:solidFill>
                            <a:schemeClr val="tx1"/>
                          </a:solidFill>
                          <a:latin typeface="Calibri" panose="020F0502020204030204" pitchFamily="34" charset="0"/>
                          <a:cs typeface="Calibri" panose="020F0502020204030204" pitchFamily="34" charset="0"/>
                        </a:rPr>
                        <a:t>June 19</a:t>
                      </a:r>
                      <a:r>
                        <a:rPr lang="en-US" sz="1500" b="0" baseline="30000">
                          <a:solidFill>
                            <a:schemeClr val="tx1"/>
                          </a:solidFill>
                          <a:latin typeface="Calibri" panose="020F0502020204030204" pitchFamily="34" charset="0"/>
                          <a:cs typeface="Calibri" panose="020F0502020204030204" pitchFamily="34" charset="0"/>
                        </a:rPr>
                        <a:t>th -</a:t>
                      </a:r>
                      <a:r>
                        <a:rPr lang="en-US" sz="1500" b="0">
                          <a:solidFill>
                            <a:schemeClr val="tx1"/>
                          </a:solidFill>
                          <a:latin typeface="Calibri" panose="020F0502020204030204" pitchFamily="34" charset="0"/>
                          <a:cs typeface="Calibri" panose="020F0502020204030204" pitchFamily="34" charset="0"/>
                        </a:rPr>
                        <a:t> </a:t>
                      </a:r>
                      <a:r>
                        <a:rPr lang="en-US" sz="1500" b="0" dirty="0">
                          <a:solidFill>
                            <a:schemeClr val="tx1"/>
                          </a:solidFill>
                          <a:latin typeface="Calibri" panose="020F0502020204030204" pitchFamily="34" charset="0"/>
                          <a:cs typeface="Calibri" panose="020F0502020204030204" pitchFamily="34" charset="0"/>
                        </a:rPr>
                        <a:t>June 22</a:t>
                      </a:r>
                      <a:r>
                        <a:rPr lang="en-US" sz="1500" b="0" baseline="30000" dirty="0">
                          <a:solidFill>
                            <a:schemeClr val="tx1"/>
                          </a:solidFill>
                          <a:latin typeface="Calibri" panose="020F0502020204030204" pitchFamily="34" charset="0"/>
                          <a:cs typeface="Calibri" panose="020F0502020204030204" pitchFamily="34" charset="0"/>
                        </a:rPr>
                        <a:t>nd</a:t>
                      </a:r>
                      <a:r>
                        <a:rPr lang="en-US" sz="1500" b="0"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rPr>
                        <a:t>Parents will need to check the district’s website periodically for updates. </a:t>
                      </a:r>
                    </a:p>
                  </a:txBody>
                  <a:tcPr>
                    <a:solidFill>
                      <a:schemeClr val="bg1"/>
                    </a:solidFill>
                  </a:tcPr>
                </a:tc>
                <a:extLst>
                  <a:ext uri="{0D108BD9-81ED-4DB2-BD59-A6C34878D82A}">
                    <a16:rowId xmlns:a16="http://schemas.microsoft.com/office/drawing/2014/main" val="3275519513"/>
                  </a:ext>
                </a:extLst>
              </a:tr>
            </a:tbl>
          </a:graphicData>
        </a:graphic>
      </p:graphicFrame>
    </p:spTree>
    <p:extLst>
      <p:ext uri="{BB962C8B-B14F-4D97-AF65-F5344CB8AC3E}">
        <p14:creationId xmlns:p14="http://schemas.microsoft.com/office/powerpoint/2010/main" val="93703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084E-2DAA-43BB-967E-F3393258FBEB}"/>
              </a:ext>
            </a:extLst>
          </p:cNvPr>
          <p:cNvSpPr>
            <a:spLocks noGrp="1"/>
          </p:cNvSpPr>
          <p:nvPr>
            <p:ph type="title"/>
          </p:nvPr>
        </p:nvSpPr>
        <p:spPr>
          <a:xfrm>
            <a:off x="801099" y="1396289"/>
            <a:ext cx="4906281" cy="1325563"/>
          </a:xfrm>
        </p:spPr>
        <p:txBody>
          <a:bodyPr vert="horz" lIns="91440" tIns="45720" rIns="91440" bIns="45720" rtlCol="0" anchor="ctr">
            <a:normAutofit/>
          </a:bodyPr>
          <a:lstStyle/>
          <a:p>
            <a:r>
              <a:rPr lang="en-US" b="1" kern="1200" dirty="0">
                <a:solidFill>
                  <a:schemeClr val="tx1"/>
                </a:solidFill>
                <a:latin typeface="+mj-lt"/>
                <a:ea typeface="+mj-ea"/>
                <a:cs typeface="+mj-cs"/>
              </a:rPr>
              <a:t>End of Year at a Glance</a:t>
            </a:r>
          </a:p>
        </p:txBody>
      </p:sp>
      <p:sp>
        <p:nvSpPr>
          <p:cNvPr id="6" name="Slide Number Placeholder 5">
            <a:extLst>
              <a:ext uri="{FF2B5EF4-FFF2-40B4-BE49-F238E27FC236}">
                <a16:creationId xmlns:a16="http://schemas.microsoft.com/office/drawing/2014/main" id="{70337465-0308-41F5-8EEA-0093725617F3}"/>
              </a:ext>
            </a:extLst>
          </p:cNvPr>
          <p:cNvSpPr>
            <a:spLocks noGrp="1"/>
          </p:cNvSpPr>
          <p:nvPr>
            <p:ph type="sldNum" sz="quarter" idx="12"/>
          </p:nvPr>
        </p:nvSpPr>
        <p:spPr>
          <a:xfrm>
            <a:off x="804484" y="599325"/>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300FBBC-5A71-458D-A8BD-B0BB98AEC421}" type="slidenum">
              <a:rPr lang="en-US" sz="1500">
                <a:solidFill>
                  <a:srgbClr val="FFFFFF"/>
                </a:solidFill>
              </a:rPr>
              <a:pPr algn="ctr">
                <a:spcAft>
                  <a:spcPts val="600"/>
                </a:spcAft>
                <a:defRPr/>
              </a:pPr>
              <a:t>2</a:t>
            </a:fld>
            <a:endParaRPr lang="en-US" sz="1500">
              <a:solidFill>
                <a:srgbClr val="FFFFFF"/>
              </a:solidFill>
            </a:endParaRPr>
          </a:p>
        </p:txBody>
      </p:sp>
      <p:sp>
        <p:nvSpPr>
          <p:cNvPr id="8" name="Content Placeholder 7">
            <a:extLst>
              <a:ext uri="{FF2B5EF4-FFF2-40B4-BE49-F238E27FC236}">
                <a16:creationId xmlns:a16="http://schemas.microsoft.com/office/drawing/2014/main" id="{55F4F0E3-E479-40DF-879F-9BA7CD690ADC}"/>
              </a:ext>
            </a:extLst>
          </p:cNvPr>
          <p:cNvSpPr>
            <a:spLocks noGrp="1"/>
          </p:cNvSpPr>
          <p:nvPr>
            <p:ph sz="quarter" idx="4"/>
          </p:nvPr>
        </p:nvSpPr>
        <p:spPr>
          <a:xfrm>
            <a:off x="805542" y="2721853"/>
            <a:ext cx="5213675" cy="3835064"/>
          </a:xfrm>
        </p:spPr>
        <p:txBody>
          <a:bodyPr vert="horz" lIns="91440" tIns="45720" rIns="91440" bIns="45720" rtlCol="0" anchor="t">
            <a:normAutofit fontScale="70000" lnSpcReduction="20000"/>
          </a:bodyPr>
          <a:lstStyle/>
          <a:p>
            <a:pPr marL="0" lvl="1" indent="0">
              <a:buNone/>
            </a:pPr>
            <a:endParaRPr lang="en-US" sz="1900" b="1" dirty="0">
              <a:latin typeface="Calibri" panose="020F0502020204030204" pitchFamily="34" charset="0"/>
              <a:cs typeface="Calibri" panose="020F0502020204030204" pitchFamily="34" charset="0"/>
            </a:endParaRPr>
          </a:p>
          <a:p>
            <a:pPr marL="0" lvl="1"/>
            <a:r>
              <a:rPr lang="en-US" sz="2300" b="1" dirty="0">
                <a:latin typeface="Calibri" panose="020F0502020204030204" pitchFamily="34" charset="0"/>
                <a:cs typeface="Calibri" panose="020F0502020204030204" pitchFamily="34" charset="0"/>
              </a:rPr>
              <a:t>May 8, 2020</a:t>
            </a:r>
          </a:p>
          <a:p>
            <a:pPr marL="342900" lvl="1" indent="-342900"/>
            <a:r>
              <a:rPr lang="en-US" sz="2300" b="1" dirty="0">
                <a:latin typeface="Calibri" panose="020F0502020204030204" pitchFamily="34" charset="0"/>
                <a:cs typeface="Calibri" panose="020F0502020204030204" pitchFamily="34" charset="0"/>
              </a:rPr>
              <a:t>  Last day for high school seniors</a:t>
            </a:r>
          </a:p>
          <a:p>
            <a:pPr marL="457200" lvl="2" indent="0">
              <a:buNone/>
            </a:pPr>
            <a:endParaRPr lang="en-US" sz="2300" b="1" dirty="0">
              <a:latin typeface="Calibri" panose="020F0502020204030204" pitchFamily="34" charset="0"/>
              <a:cs typeface="Calibri" panose="020F0502020204030204" pitchFamily="34" charset="0"/>
            </a:endParaRPr>
          </a:p>
          <a:p>
            <a:pPr marL="0" lvl="1"/>
            <a:r>
              <a:rPr lang="en-US" sz="2300" b="1" dirty="0">
                <a:latin typeface="Calibri" panose="020F0502020204030204" pitchFamily="34" charset="0"/>
                <a:cs typeface="Calibri" panose="020F0502020204030204" pitchFamily="34" charset="0"/>
              </a:rPr>
              <a:t>May 15, 2020</a:t>
            </a:r>
            <a:endParaRPr lang="en-US" sz="2300" b="1" u="sng" dirty="0">
              <a:latin typeface="Calibri" panose="020F0502020204030204" pitchFamily="34" charset="0"/>
              <a:cs typeface="Calibri" panose="020F0502020204030204" pitchFamily="34" charset="0"/>
            </a:endParaRPr>
          </a:p>
          <a:p>
            <a:pPr marL="457200" lvl="2"/>
            <a:r>
              <a:rPr lang="en-US" sz="2300" b="1" dirty="0">
                <a:latin typeface="Calibri" panose="020F0502020204030204" pitchFamily="34" charset="0"/>
                <a:cs typeface="Calibri" panose="020F0502020204030204" pitchFamily="34" charset="0"/>
              </a:rPr>
              <a:t>Final Date for Students to Submit Independent Learning Assignments</a:t>
            </a:r>
          </a:p>
          <a:p>
            <a:pPr marL="457200" lvl="2"/>
            <a:endParaRPr lang="en-US" sz="2300" b="1" dirty="0">
              <a:latin typeface="Calibri" panose="020F0502020204030204" pitchFamily="34" charset="0"/>
              <a:cs typeface="Calibri" panose="020F0502020204030204" pitchFamily="34" charset="0"/>
            </a:endParaRPr>
          </a:p>
          <a:p>
            <a:pPr marL="0"/>
            <a:r>
              <a:rPr lang="en-US" sz="2300" b="1" dirty="0">
                <a:latin typeface="Calibri" panose="020F0502020204030204" pitchFamily="34" charset="0"/>
                <a:cs typeface="Calibri" panose="020F0502020204030204" pitchFamily="34" charset="0"/>
              </a:rPr>
              <a:t>May 15, 2020</a:t>
            </a:r>
          </a:p>
          <a:p>
            <a:pPr marL="457200" lvl="2"/>
            <a:r>
              <a:rPr lang="en-US" sz="2300" b="1" dirty="0">
                <a:latin typeface="Calibri" panose="020F0502020204030204" pitchFamily="34" charset="0"/>
                <a:cs typeface="Calibri" panose="020F0502020204030204" pitchFamily="34" charset="0"/>
              </a:rPr>
              <a:t>Last Day of School </a:t>
            </a:r>
          </a:p>
          <a:p>
            <a:pPr marL="457200" lvl="2"/>
            <a:endParaRPr lang="en-US" sz="2300" b="1" dirty="0">
              <a:latin typeface="Calibri" panose="020F0502020204030204" pitchFamily="34" charset="0"/>
              <a:cs typeface="Calibri" panose="020F0502020204030204" pitchFamily="34" charset="0"/>
            </a:endParaRPr>
          </a:p>
          <a:p>
            <a:pPr marL="0" lvl="1"/>
            <a:r>
              <a:rPr lang="en-US" sz="2300" b="1" dirty="0">
                <a:latin typeface="Calibri" panose="020F0502020204030204" pitchFamily="34" charset="0"/>
                <a:cs typeface="Calibri" panose="020F0502020204030204" pitchFamily="34" charset="0"/>
              </a:rPr>
              <a:t>May 22, 2020</a:t>
            </a:r>
          </a:p>
          <a:p>
            <a:pPr marL="457200" lvl="2"/>
            <a:r>
              <a:rPr lang="en-US" sz="2300" b="1" dirty="0">
                <a:latin typeface="Calibri" panose="020F0502020204030204" pitchFamily="34" charset="0"/>
                <a:cs typeface="Calibri" panose="020F0502020204030204" pitchFamily="34" charset="0"/>
              </a:rPr>
              <a:t>Report Cards Posted Online</a:t>
            </a:r>
          </a:p>
          <a:p>
            <a:pPr marL="457200" lvl="2"/>
            <a:endParaRPr lang="en-US" sz="2300" b="1" dirty="0">
              <a:latin typeface="Calibri" panose="020F0502020204030204" pitchFamily="34" charset="0"/>
              <a:cs typeface="Calibri" panose="020F0502020204030204" pitchFamily="34" charset="0"/>
            </a:endParaRPr>
          </a:p>
          <a:p>
            <a:pPr marL="0" lvl="1"/>
            <a:r>
              <a:rPr lang="en-US" sz="2300" b="1" dirty="0">
                <a:latin typeface="Calibri" panose="020F0502020204030204" pitchFamily="34" charset="0"/>
                <a:cs typeface="Calibri" panose="020F0502020204030204" pitchFamily="34" charset="0"/>
              </a:rPr>
              <a:t>May 18-26, 2020 </a:t>
            </a:r>
          </a:p>
          <a:p>
            <a:pPr marL="457200" lvl="2"/>
            <a:r>
              <a:rPr lang="en-US" sz="2300" b="1" dirty="0">
                <a:latin typeface="Calibri" panose="020F0502020204030204" pitchFamily="34" charset="0"/>
                <a:cs typeface="Calibri" panose="020F0502020204030204" pitchFamily="34" charset="0"/>
              </a:rPr>
              <a:t>Post-Planning Week for staff</a:t>
            </a:r>
          </a:p>
          <a:p>
            <a:pPr marL="457200" lvl="2"/>
            <a:endParaRPr lang="en-US" sz="1900" b="1" dirty="0"/>
          </a:p>
          <a:p>
            <a:pPr marL="0"/>
            <a:endParaRPr lang="en-US" sz="1400" dirty="0"/>
          </a:p>
        </p:txBody>
      </p:sp>
      <p:sp>
        <p:nvSpPr>
          <p:cNvPr id="54" name="Freeform: Shape 5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C9948A4-6580-4564-89DB-7F8C266FC365}"/>
              </a:ext>
            </a:extLst>
          </p:cNvPr>
          <p:cNvPicPr>
            <a:picLocks noChangeAspect="1"/>
          </p:cNvPicPr>
          <p:nvPr/>
        </p:nvPicPr>
        <p:blipFill>
          <a:blip r:embed="rId2"/>
          <a:stretch>
            <a:fillRect/>
          </a:stretch>
        </p:blipFill>
        <p:spPr>
          <a:xfrm>
            <a:off x="7800975" y="1192547"/>
            <a:ext cx="4105275" cy="3007114"/>
          </a:xfrm>
          <a:prstGeom prst="rect">
            <a:avLst/>
          </a:prstGeom>
        </p:spPr>
      </p:pic>
    </p:spTree>
    <p:extLst>
      <p:ext uri="{BB962C8B-B14F-4D97-AF65-F5344CB8AC3E}">
        <p14:creationId xmlns:p14="http://schemas.microsoft.com/office/powerpoint/2010/main" val="31919170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D89C76C-4EA9-4C51-B491-5CD123F2BD4A}"/>
              </a:ext>
            </a:extLst>
          </p:cNvPr>
          <p:cNvSpPr>
            <a:spLocks noGrp="1"/>
          </p:cNvSpPr>
          <p:nvPr>
            <p:ph type="title"/>
          </p:nvPr>
        </p:nvSpPr>
        <p:spPr>
          <a:xfrm>
            <a:off x="609601" y="4385066"/>
            <a:ext cx="10923638" cy="1317643"/>
          </a:xfrm>
        </p:spPr>
        <p:txBody>
          <a:bodyPr vert="horz" lIns="91440" tIns="45720" rIns="91440" bIns="45720" rtlCol="0" anchor="b">
            <a:normAutofit fontScale="90000"/>
          </a:bodyPr>
          <a:lstStyle/>
          <a:p>
            <a:r>
              <a:rPr lang="en-US" sz="6000" b="1" kern="1200" dirty="0">
                <a:solidFill>
                  <a:schemeClr val="tx1"/>
                </a:solidFill>
                <a:latin typeface="Abadi" panose="020B0604020104020204" pitchFamily="34" charset="0"/>
              </a:rPr>
              <a:t>FAQs – School Items and Activities</a:t>
            </a:r>
          </a:p>
        </p:txBody>
      </p:sp>
      <p:pic>
        <p:nvPicPr>
          <p:cNvPr id="10" name="Picture 9">
            <a:extLst>
              <a:ext uri="{FF2B5EF4-FFF2-40B4-BE49-F238E27FC236}">
                <a16:creationId xmlns:a16="http://schemas.microsoft.com/office/drawing/2014/main" id="{D00C215A-FA82-4D21-B922-10D2DCC345EE}"/>
              </a:ext>
            </a:extLst>
          </p:cNvPr>
          <p:cNvPicPr>
            <a:picLocks noChangeAspect="1"/>
          </p:cNvPicPr>
          <p:nvPr/>
        </p:nvPicPr>
        <p:blipFill rotWithShape="1">
          <a:blip r:embed="rId2">
            <a:extLst>
              <a:ext uri="{28A0092B-C50C-407E-A947-70E740481C1C}">
                <a14:useLocalDpi xmlns:a14="http://schemas.microsoft.com/office/drawing/2010/main" val="0"/>
              </a:ext>
            </a:extLst>
          </a:blip>
          <a:srcRect r="53435" b="-2"/>
          <a:stretch/>
        </p:blipFill>
        <p:spPr>
          <a:xfrm rot="16200000">
            <a:off x="921731" y="-921731"/>
            <a:ext cx="4252532" cy="6095994"/>
          </a:xfrm>
          <a:prstGeom prst="rect">
            <a:avLst/>
          </a:prstGeom>
        </p:spPr>
      </p:pic>
      <p:pic>
        <p:nvPicPr>
          <p:cNvPr id="20" name="Picture 19">
            <a:extLst>
              <a:ext uri="{FF2B5EF4-FFF2-40B4-BE49-F238E27FC236}">
                <a16:creationId xmlns:a16="http://schemas.microsoft.com/office/drawing/2014/main" id="{1C1DAFE7-099B-464A-B595-C63452790E81}"/>
              </a:ext>
            </a:extLst>
          </p:cNvPr>
          <p:cNvPicPr>
            <a:picLocks noChangeAspect="1"/>
          </p:cNvPicPr>
          <p:nvPr/>
        </p:nvPicPr>
        <p:blipFill rotWithShape="1">
          <a:blip r:embed="rId3">
            <a:extLst>
              <a:ext uri="{28A0092B-C50C-407E-A947-70E740481C1C}">
                <a14:useLocalDpi xmlns:a14="http://schemas.microsoft.com/office/drawing/2010/main" val="0"/>
              </a:ext>
            </a:extLst>
          </a:blip>
          <a:srcRect l="4622" r="2" b="2"/>
          <a:stretch/>
        </p:blipFill>
        <p:spPr>
          <a:xfrm>
            <a:off x="6095995" y="-683"/>
            <a:ext cx="6096006" cy="4253218"/>
          </a:xfrm>
          <a:prstGeom prst="rect">
            <a:avLst/>
          </a:prstGeom>
        </p:spPr>
      </p:pic>
      <p:cxnSp>
        <p:nvCxnSpPr>
          <p:cNvPr id="41" name="Straight Connector 4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10739336" y="6356350"/>
            <a:ext cx="614464" cy="365125"/>
          </a:xfrm>
        </p:spPr>
        <p:txBody>
          <a:bodyPr vert="horz" lIns="91440" tIns="45720" rIns="91440" bIns="45720" rtlCol="0" anchor="ctr">
            <a:normAutofit/>
          </a:bodyPr>
          <a:lstStyle/>
          <a:p>
            <a:pPr>
              <a:spcAft>
                <a:spcPts val="600"/>
              </a:spcAft>
              <a:defRPr/>
            </a:pPr>
            <a:fld id="{7300FBBC-5A71-458D-A8BD-B0BB98AEC421}" type="slidenum">
              <a:rPr lang="en-US">
                <a:solidFill>
                  <a:schemeClr val="tx1"/>
                </a:solidFill>
              </a:rPr>
              <a:pPr>
                <a:spcAft>
                  <a:spcPts val="600"/>
                </a:spcAft>
                <a:defRPr/>
              </a:pPr>
              <a:t>3</a:t>
            </a:fld>
            <a:endParaRPr lang="en-US">
              <a:solidFill>
                <a:schemeClr val="tx1"/>
              </a:solidFill>
            </a:endParaRPr>
          </a:p>
        </p:txBody>
      </p:sp>
    </p:spTree>
    <p:extLst>
      <p:ext uri="{BB962C8B-B14F-4D97-AF65-F5344CB8AC3E}">
        <p14:creationId xmlns:p14="http://schemas.microsoft.com/office/powerpoint/2010/main" val="24400423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School Items and Activities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4</a:t>
            </a:fld>
            <a:endParaRPr lang="en-US">
              <a:solidFill>
                <a:srgbClr val="898989"/>
              </a:solidFill>
            </a:endParaRPr>
          </a:p>
        </p:txBody>
      </p:sp>
      <p:graphicFrame>
        <p:nvGraphicFramePr>
          <p:cNvPr id="9" name="Table 8">
            <a:extLst>
              <a:ext uri="{FF2B5EF4-FFF2-40B4-BE49-F238E27FC236}">
                <a16:creationId xmlns:a16="http://schemas.microsoft.com/office/drawing/2014/main" id="{515FA23F-3953-4848-9EC2-D9BDDF8BC701}"/>
              </a:ext>
            </a:extLst>
          </p:cNvPr>
          <p:cNvGraphicFramePr>
            <a:graphicFrameLocks noGrp="1"/>
          </p:cNvGraphicFramePr>
          <p:nvPr>
            <p:extLst>
              <p:ext uri="{D42A27DB-BD31-4B8C-83A1-F6EECF244321}">
                <p14:modId xmlns:p14="http://schemas.microsoft.com/office/powerpoint/2010/main" val="2826035710"/>
              </p:ext>
            </p:extLst>
          </p:nvPr>
        </p:nvGraphicFramePr>
        <p:xfrm>
          <a:off x="381782" y="2642247"/>
          <a:ext cx="11435079" cy="3872267"/>
        </p:xfrm>
        <a:graphic>
          <a:graphicData uri="http://schemas.openxmlformats.org/drawingml/2006/table">
            <a:tbl>
              <a:tblPr firstRow="1" bandRow="1"/>
              <a:tblGrid>
                <a:gridCol w="11435079">
                  <a:extLst>
                    <a:ext uri="{9D8B030D-6E8A-4147-A177-3AD203B41FA5}">
                      <a16:colId xmlns:a16="http://schemas.microsoft.com/office/drawing/2014/main" val="1097567574"/>
                    </a:ext>
                  </a:extLst>
                </a:gridCol>
              </a:tblGrid>
              <a:tr h="439879">
                <a:tc>
                  <a:txBody>
                    <a:bodyPr/>
                    <a:lstStyle/>
                    <a:p>
                      <a:pPr algn="l" fontAlgn="t">
                        <a:spcBef>
                          <a:spcPts val="0"/>
                        </a:spcBef>
                        <a:spcAft>
                          <a:spcPts val="0"/>
                        </a:spcAft>
                      </a:pPr>
                      <a:r>
                        <a:rPr lang="en-US" sz="1800" b="1" i="0" u="none" strike="noStrike" dirty="0">
                          <a:solidFill>
                            <a:schemeClr val="tx1"/>
                          </a:solidFill>
                          <a:effectLst/>
                          <a:latin typeface="Calibri" panose="020F0502020204030204" pitchFamily="34" charset="0"/>
                          <a:cs typeface="Calibri" panose="020F0502020204030204" pitchFamily="34" charset="0"/>
                        </a:rPr>
                        <a:t>How will I return technology, books, uniforms, and needed items?</a:t>
                      </a:r>
                      <a:endParaRPr lang="en-US" sz="1800" b="1" i="0" u="none" strike="no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406555">
                <a:tc>
                  <a:txBody>
                    <a:bodyPr/>
                    <a:lstStyle/>
                    <a:p>
                      <a:pPr marL="285750" indent="-285750" algn="l" fontAlgn="t">
                        <a:spcBef>
                          <a:spcPts val="0"/>
                        </a:spcBef>
                        <a:spcAft>
                          <a:spcPts val="0"/>
                        </a:spcAft>
                        <a:buFont typeface="Arial" panose="020B0604020202020204" pitchFamily="34" charset="0"/>
                        <a:buChar char="•"/>
                      </a:pPr>
                      <a:r>
                        <a:rPr lang="en-US" sz="1500" b="0" i="0" u="none" strike="noStrike" dirty="0">
                          <a:solidFill>
                            <a:schemeClr val="tx1"/>
                          </a:solidFill>
                          <a:effectLst/>
                          <a:latin typeface="Calibri" panose="020F0502020204030204" pitchFamily="34" charset="0"/>
                          <a:cs typeface="Calibri" panose="020F0502020204030204" pitchFamily="34" charset="0"/>
                        </a:rPr>
                        <a:t>SCCPSS is considering a plan for end of year closeout.  Additional details will be provided as they are available.</a:t>
                      </a: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439879">
                <a:tc>
                  <a:txBody>
                    <a:bodyPr/>
                    <a:lstStyle/>
                    <a:p>
                      <a:pPr algn="l" fontAlgn="t">
                        <a:spcBef>
                          <a:spcPts val="0"/>
                        </a:spcBef>
                        <a:spcAft>
                          <a:spcPts val="0"/>
                        </a:spcAft>
                      </a:pPr>
                      <a:r>
                        <a:rPr lang="en-US" sz="1800" b="1" i="0" u="none" strike="noStrike" dirty="0">
                          <a:effectLst/>
                          <a:latin typeface="Calibri" panose="020F0502020204030204" pitchFamily="34" charset="0"/>
                          <a:cs typeface="Calibri" panose="020F0502020204030204" pitchFamily="34" charset="0"/>
                        </a:rPr>
                        <a:t>What is the best way to get updates related to school assignments and other information?</a:t>
                      </a:r>
                      <a:endParaRPr lang="en-US" sz="1800" b="0" i="0" u="none" strike="no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1206334">
                <a:tc>
                  <a:txBody>
                    <a:bodyPr/>
                    <a:lstStyle/>
                    <a:p>
                      <a:pPr marL="283464" indent="-283464"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Visit the Savannah-Chatham County Public School District’s website to access the most current information and updates: </a:t>
                      </a:r>
                      <a:r>
                        <a:rPr lang="en-US" sz="1500" b="0" i="0" u="none" strike="noStrike" dirty="0">
                          <a:effectLst/>
                          <a:latin typeface="Calibri" panose="020F0502020204030204" pitchFamily="34" charset="0"/>
                          <a:cs typeface="Calibri" panose="020F0502020204030204" pitchFamily="34" charset="0"/>
                          <a:hlinkClick r:id="rId2"/>
                        </a:rPr>
                        <a:t>www.sccpss.com</a:t>
                      </a:r>
                      <a:r>
                        <a:rPr lang="en-US" sz="1500" b="0" i="0" u="none" strike="noStrike" dirty="0">
                          <a:effectLst/>
                          <a:latin typeface="Calibri" panose="020F0502020204030204" pitchFamily="34" charset="0"/>
                          <a:cs typeface="Calibri" panose="020F0502020204030204" pitchFamily="34" charset="0"/>
                        </a:rPr>
                        <a:t>. You may also check your school’s website for information related to remote learning activities and up-to-date information. </a:t>
                      </a:r>
                      <a:r>
                        <a:rPr lang="en-US" sz="1500" b="0" i="0" u="none" strike="noStrike" dirty="0">
                          <a:solidFill>
                            <a:schemeClr val="tx1"/>
                          </a:solidFill>
                          <a:effectLst/>
                          <a:latin typeface="Calibri" panose="020F0502020204030204" pitchFamily="34" charset="0"/>
                          <a:cs typeface="Calibri" panose="020F0502020204030204" pitchFamily="34" charset="0"/>
                        </a:rPr>
                        <a:t>Call or email your child’s teacher.  </a:t>
                      </a:r>
                      <a:r>
                        <a:rPr lang="en-US" sz="1500" b="0" i="0" u="none" strike="noStrike" dirty="0">
                          <a:effectLst/>
                          <a:latin typeface="Calibri" panose="020F0502020204030204" pitchFamily="34" charset="0"/>
                          <a:cs typeface="Calibri" panose="020F0502020204030204" pitchFamily="34" charset="0"/>
                        </a:rPr>
                        <a:t>If you are not receiving information and updates shared via phone, email or Powerschool, please send your current phone number and email address to your child’s teacher. </a:t>
                      </a:r>
                      <a:endParaRPr lang="en-US" sz="1500" b="0" i="0" u="none" strike="noStrike" dirty="0">
                        <a:effectLst/>
                        <a:latin typeface="Arial" panose="020B060402020202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439879">
                <a:tc>
                  <a:txBody>
                    <a:bodyPr/>
                    <a:lstStyle/>
                    <a:p>
                      <a:pPr algn="l" fontAlgn="t">
                        <a:spcBef>
                          <a:spcPts val="0"/>
                        </a:spcBef>
                        <a:spcAft>
                          <a:spcPts val="0"/>
                        </a:spcAft>
                      </a:pPr>
                      <a:r>
                        <a:rPr lang="en-US" sz="1800" b="1" i="0" u="none" strike="noStrike" dirty="0">
                          <a:effectLst/>
                          <a:latin typeface="Calibri" panose="020F0502020204030204" pitchFamily="34" charset="0"/>
                          <a:cs typeface="Calibri" panose="020F0502020204030204" pitchFamily="34" charset="0"/>
                        </a:rPr>
                        <a:t>When </a:t>
                      </a:r>
                      <a:r>
                        <a:rPr lang="en-US" sz="1800" b="1" i="0" u="none" strike="noStrike" dirty="0">
                          <a:solidFill>
                            <a:schemeClr val="tx1"/>
                          </a:solidFill>
                          <a:effectLst/>
                          <a:latin typeface="Calibri" panose="020F0502020204030204" pitchFamily="34" charset="0"/>
                          <a:cs typeface="Calibri" panose="020F0502020204030204" pitchFamily="34" charset="0"/>
                        </a:rPr>
                        <a:t>is</a:t>
                      </a:r>
                      <a:r>
                        <a:rPr lang="en-US" sz="1800" b="1" i="0" u="none" strike="noStrike" dirty="0">
                          <a:solidFill>
                            <a:srgbClr val="FF0000"/>
                          </a:solidFill>
                          <a:effectLst/>
                          <a:latin typeface="Calibri" panose="020F0502020204030204" pitchFamily="34" charset="0"/>
                          <a:cs typeface="Calibri" panose="020F0502020204030204" pitchFamily="34" charset="0"/>
                        </a:rPr>
                        <a:t> </a:t>
                      </a:r>
                      <a:r>
                        <a:rPr lang="en-US" sz="1800" b="1" i="0" u="none" strike="noStrike" dirty="0">
                          <a:effectLst/>
                          <a:latin typeface="Calibri" panose="020F0502020204030204" pitchFamily="34" charset="0"/>
                          <a:cs typeface="Calibri" panose="020F0502020204030204" pitchFamily="34" charset="0"/>
                        </a:rPr>
                        <a:t>the last day of school for students?</a:t>
                      </a:r>
                      <a:endParaRPr lang="en-US" sz="1800" b="0" i="0" u="none" strike="no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939741">
                <a:tc>
                  <a:txBody>
                    <a:bodyPr/>
                    <a:lstStyle/>
                    <a:p>
                      <a:pPr marL="283464" indent="-283464" algn="l" fontAlgn="t">
                        <a:spcBef>
                          <a:spcPts val="0"/>
                        </a:spcBef>
                        <a:spcAft>
                          <a:spcPts val="0"/>
                        </a:spcAft>
                        <a:buClrTx/>
                        <a:buSzPts val="1600"/>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For students in grades K-12, the final day of the year is May 15, 2020.</a:t>
                      </a:r>
                    </a:p>
                    <a:p>
                      <a:pPr marL="285750" indent="-285750" algn="l" fontAlgn="t">
                        <a:spcBef>
                          <a:spcPts val="0"/>
                        </a:spcBef>
                        <a:spcAft>
                          <a:spcPts val="0"/>
                        </a:spcAft>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Students in grades 9-12 will have an opportunity to attend summer school (priority will be provided to Class of 2020 and 2021 students).</a:t>
                      </a:r>
                    </a:p>
                    <a:p>
                      <a:pPr marL="285750" indent="-285750" algn="l" fontAlgn="t">
                        <a:spcBef>
                          <a:spcPts val="0"/>
                        </a:spcBef>
                        <a:spcAft>
                          <a:spcPts val="0"/>
                        </a:spcAft>
                        <a:buFont typeface="Arial" panose="020B0604020202020204" pitchFamily="34" charset="0"/>
                        <a:buChar char="•"/>
                      </a:pPr>
                      <a:r>
                        <a:rPr lang="en-US" sz="1500" b="0" i="0" u="none" strike="noStrike" dirty="0">
                          <a:solidFill>
                            <a:schemeClr val="tx1"/>
                          </a:solidFill>
                          <a:effectLst/>
                          <a:latin typeface="Calibri" panose="020F0502020204030204" pitchFamily="34" charset="0"/>
                          <a:cs typeface="Calibri" panose="020F0502020204030204" pitchFamily="34" charset="0"/>
                        </a:rPr>
                        <a:t>Summer school will not be offered in a traditional in-person environment. An online format will be provided.</a:t>
                      </a: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spTree>
    <p:extLst>
      <p:ext uri="{BB962C8B-B14F-4D97-AF65-F5344CB8AC3E}">
        <p14:creationId xmlns:p14="http://schemas.microsoft.com/office/powerpoint/2010/main" val="157049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School Items and Activities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5</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3526827383"/>
              </p:ext>
            </p:extLst>
          </p:nvPr>
        </p:nvGraphicFramePr>
        <p:xfrm>
          <a:off x="362022" y="2304010"/>
          <a:ext cx="11467956" cy="3199526"/>
        </p:xfrm>
        <a:graphic>
          <a:graphicData uri="http://schemas.openxmlformats.org/drawingml/2006/table">
            <a:tbl>
              <a:tblPr firstRow="1" bandRow="1"/>
              <a:tblGrid>
                <a:gridCol w="11467956">
                  <a:extLst>
                    <a:ext uri="{9D8B030D-6E8A-4147-A177-3AD203B41FA5}">
                      <a16:colId xmlns:a16="http://schemas.microsoft.com/office/drawing/2014/main" val="1097567574"/>
                    </a:ext>
                  </a:extLst>
                </a:gridCol>
              </a:tblGrid>
              <a:tr h="360173">
                <a:tc>
                  <a:txBody>
                    <a:bodyPr/>
                    <a:lstStyle/>
                    <a:p>
                      <a:pPr algn="l" fontAlgn="t">
                        <a:spcBef>
                          <a:spcPts val="0"/>
                        </a:spcBef>
                        <a:spcAft>
                          <a:spcPts val="0"/>
                        </a:spcAft>
                      </a:pPr>
                      <a:r>
                        <a:rPr lang="en-US" sz="1800" b="1" i="0" u="none" strike="noStrike" dirty="0">
                          <a:solidFill>
                            <a:schemeClr val="tx1"/>
                          </a:solidFill>
                          <a:effectLst/>
                          <a:latin typeface="Calibri" panose="020F0502020204030204" pitchFamily="34" charset="0"/>
                          <a:cs typeface="Calibri" panose="020F0502020204030204" pitchFamily="34" charset="0"/>
                        </a:rPr>
                        <a:t>Will my student graduate if he/she has met state and district graduation requirements?</a:t>
                      </a:r>
                      <a:endParaRPr lang="en-US" sz="1800" b="1" i="0" u="none" strike="no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406555">
                <a:tc>
                  <a:txBody>
                    <a:bodyPr/>
                    <a:lstStyle/>
                    <a:p>
                      <a:pPr marL="342900" indent="-342900" algn="l" fontAlgn="t">
                        <a:spcBef>
                          <a:spcPts val="0"/>
                        </a:spcBef>
                        <a:spcAft>
                          <a:spcPts val="0"/>
                        </a:spcAft>
                        <a:buFont typeface="Arial" panose="020B0604020202020204" pitchFamily="34" charset="0"/>
                        <a:buChar char="•"/>
                      </a:pPr>
                      <a:r>
                        <a:rPr lang="en-US" sz="1500" b="0" i="0" u="none" strike="noStrike" dirty="0">
                          <a:effectLst/>
                          <a:latin typeface="Calibri" panose="020F0502020204030204" pitchFamily="34" charset="0"/>
                          <a:cs typeface="Calibri" panose="020F0502020204030204" pitchFamily="34" charset="0"/>
                        </a:rPr>
                        <a:t>Yes, seniors who meet the state and district requirements </a:t>
                      </a:r>
                      <a:r>
                        <a:rPr lang="en-US" sz="1500" b="0" i="0" u="none" strike="noStrike" dirty="0">
                          <a:solidFill>
                            <a:schemeClr val="tx1"/>
                          </a:solidFill>
                          <a:effectLst/>
                          <a:latin typeface="Calibri" panose="020F0502020204030204" pitchFamily="34" charset="0"/>
                          <a:cs typeface="Calibri" panose="020F0502020204030204" pitchFamily="34" charset="0"/>
                        </a:rPr>
                        <a:t>for school year 2019-2020 </a:t>
                      </a:r>
                      <a:r>
                        <a:rPr lang="en-US" sz="1500" b="0" i="0" u="none" strike="noStrike" dirty="0">
                          <a:effectLst/>
                          <a:latin typeface="Calibri" panose="020F0502020204030204" pitchFamily="34" charset="0"/>
                          <a:cs typeface="Calibri" panose="020F0502020204030204" pitchFamily="34" charset="0"/>
                        </a:rPr>
                        <a:t>will graduate. </a:t>
                      </a: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How will the Savannah Chatham Public School System (SCCPSS) </a:t>
                      </a:r>
                      <a:r>
                        <a:rPr lang="en-US" sz="1800" b="1" strike="noStrike" kern="1200" dirty="0">
                          <a:solidFill>
                            <a:schemeClr val="tx1"/>
                          </a:solidFill>
                          <a:effectLst/>
                          <a:latin typeface="Calibri" panose="020F0502020204030204" pitchFamily="34" charset="0"/>
                          <a:ea typeface="+mn-ea"/>
                          <a:cs typeface="Calibri" panose="020F0502020204030204" pitchFamily="34" charset="0"/>
                        </a:rPr>
                        <a:t>c</a:t>
                      </a:r>
                      <a:r>
                        <a:rPr lang="en-US" sz="1800" b="1" kern="1200" dirty="0">
                          <a:solidFill>
                            <a:schemeClr val="tx1"/>
                          </a:solidFill>
                          <a:effectLst/>
                          <a:latin typeface="Calibri" panose="020F0502020204030204" pitchFamily="34" charset="0"/>
                          <a:ea typeface="+mn-ea"/>
                          <a:cs typeface="Calibri" panose="020F0502020204030204" pitchFamily="34" charset="0"/>
                        </a:rPr>
                        <a:t>ontinue learning during school closure?</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730354">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In order to support uninterrupted student learning, the District will provide home-based instruction through online assignments or printed materials. We refer to our online assignments “Independent Learning.”</a:t>
                      </a:r>
                      <a:endParaRPr lang="en-US" sz="1500" b="0" i="0" u="none" strike="no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4940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How will the District ensure all students have access to instructional opportunities?</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939741">
                <a:tc>
                  <a:txBody>
                    <a:bodyPr/>
                    <a:lstStyle/>
                    <a:p>
                      <a:pPr marL="285750" marR="0" lvl="0" indent="-285750" algn="l" defTabSz="914400" rtl="0" eaLnBrk="1" fontAlgn="t" latinLnBrk="0" hangingPunct="1">
                        <a:lnSpc>
                          <a:spcPct val="100000"/>
                        </a:lnSpc>
                        <a:spcBef>
                          <a:spcPts val="0"/>
                        </a:spcBef>
                        <a:spcAft>
                          <a:spcPts val="0"/>
                        </a:spcAft>
                        <a:buClrTx/>
                        <a:buSzPts val="1600"/>
                        <a:buFont typeface="Arial" panose="020B0604020202020204" pitchFamily="34" charset="0"/>
                        <a:buChar char="•"/>
                        <a:tabLst/>
                        <a:defRPr/>
                      </a:pPr>
                      <a:r>
                        <a:rPr lang="en-US" sz="1500" kern="1200" dirty="0">
                          <a:solidFill>
                            <a:schemeClr val="tx1"/>
                          </a:solidFill>
                          <a:effectLst/>
                          <a:latin typeface="Calibri" panose="020F0502020204030204" pitchFamily="34" charset="0"/>
                          <a:ea typeface="+mn-ea"/>
                          <a:cs typeface="Calibri" panose="020F0502020204030204" pitchFamily="34" charset="0"/>
                        </a:rPr>
                        <a:t>The District will use a combination of online and print materials. For families who do not have Internet access, printed materials will be provided. </a:t>
                      </a:r>
                      <a:endParaRPr lang="en-US" sz="1500" strike="sngStrike" kern="1200" dirty="0">
                        <a:solidFill>
                          <a:schemeClr val="tx1"/>
                        </a:solidFill>
                        <a:effectLst/>
                        <a:latin typeface="Calibri" panose="020F0502020204030204" pitchFamily="34" charset="0"/>
                        <a:ea typeface="+mn-ea"/>
                        <a:cs typeface="Calibri" panose="020F0502020204030204" pitchFamily="34" charset="0"/>
                      </a:endParaRPr>
                    </a:p>
                    <a:p>
                      <a:pPr marL="0" indent="0" algn="l" fontAlgn="t">
                        <a:spcBef>
                          <a:spcPts val="0"/>
                        </a:spcBef>
                        <a:spcAft>
                          <a:spcPts val="0"/>
                        </a:spcAft>
                        <a:buClrTx/>
                        <a:buSzPts val="1600"/>
                        <a:buFont typeface="Arial" panose="020B0604020202020204" pitchFamily="34" charset="0"/>
                        <a:buNone/>
                      </a:pPr>
                      <a:endParaRPr lang="en-US" sz="1600" b="0" i="0" u="none" strike="no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spTree>
    <p:extLst>
      <p:ext uri="{BB962C8B-B14F-4D97-AF65-F5344CB8AC3E}">
        <p14:creationId xmlns:p14="http://schemas.microsoft.com/office/powerpoint/2010/main" val="46398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D89C76C-4EA9-4C51-B491-5CD123F2BD4A}"/>
              </a:ext>
            </a:extLst>
          </p:cNvPr>
          <p:cNvSpPr>
            <a:spLocks noGrp="1"/>
          </p:cNvSpPr>
          <p:nvPr>
            <p:ph type="title"/>
          </p:nvPr>
        </p:nvSpPr>
        <p:spPr>
          <a:xfrm>
            <a:off x="7464614" y="2796987"/>
            <a:ext cx="4087306" cy="1876085"/>
          </a:xfrm>
        </p:spPr>
        <p:txBody>
          <a:bodyPr vert="horz" lIns="91440" tIns="45720" rIns="91440" bIns="45720" rtlCol="0" anchor="b">
            <a:normAutofit/>
          </a:bodyPr>
          <a:lstStyle/>
          <a:p>
            <a:r>
              <a:rPr lang="en-US" sz="5400" b="1" dirty="0">
                <a:latin typeface="Abadi" panose="020B0604020104020204" pitchFamily="34" charset="0"/>
              </a:rPr>
              <a:t>Independent Learning</a:t>
            </a:r>
          </a:p>
        </p:txBody>
      </p:sp>
      <p:sp>
        <p:nvSpPr>
          <p:cNvPr id="86" name="Freeform: Shape 8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B454732-ADF9-4768-B51B-4C928CFCD6AB}"/>
              </a:ext>
            </a:extLst>
          </p:cNvPr>
          <p:cNvPicPr>
            <a:picLocks noChangeAspect="1"/>
          </p:cNvPicPr>
          <p:nvPr/>
        </p:nvPicPr>
        <p:blipFill rotWithShape="1">
          <a:blip r:embed="rId2">
            <a:extLst>
              <a:ext uri="{28A0092B-C50C-407E-A947-70E740481C1C}">
                <a14:useLocalDpi xmlns:a14="http://schemas.microsoft.com/office/drawing/2010/main" val="0"/>
              </a:ext>
            </a:extLst>
          </a:blip>
          <a:srcRect t="22722" b="1214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300FBBC-5A71-458D-A8BD-B0BB98AEC421}" type="slidenum">
              <a:rPr lang="en-US" sz="1500">
                <a:solidFill>
                  <a:srgbClr val="FFFFFF"/>
                </a:solidFill>
                <a:latin typeface="Calibri" panose="020F0502020204030204"/>
              </a:rPr>
              <a:pPr algn="ctr">
                <a:spcAft>
                  <a:spcPts val="600"/>
                </a:spcAft>
                <a:defRPr/>
              </a:pPr>
              <a:t>6</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96006622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Independent Learning</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7</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388039981"/>
              </p:ext>
            </p:extLst>
          </p:nvPr>
        </p:nvGraphicFramePr>
        <p:xfrm>
          <a:off x="313509" y="2278441"/>
          <a:ext cx="11569325" cy="3405561"/>
        </p:xfrm>
        <a:graphic>
          <a:graphicData uri="http://schemas.openxmlformats.org/drawingml/2006/table">
            <a:tbl>
              <a:tblPr firstRow="1" bandRow="1"/>
              <a:tblGrid>
                <a:gridCol w="11569325">
                  <a:extLst>
                    <a:ext uri="{9D8B030D-6E8A-4147-A177-3AD203B41FA5}">
                      <a16:colId xmlns:a16="http://schemas.microsoft.com/office/drawing/2014/main" val="1097567574"/>
                    </a:ext>
                  </a:extLst>
                </a:gridCol>
              </a:tblGrid>
              <a:tr h="360173">
                <a:tc>
                  <a:txBody>
                    <a:bodyPr/>
                    <a:lstStyle/>
                    <a:p>
                      <a:r>
                        <a:rPr lang="en-US" sz="1800" b="1" kern="1200" dirty="0">
                          <a:solidFill>
                            <a:schemeClr val="tx1"/>
                          </a:solidFill>
                          <a:effectLst/>
                          <a:latin typeface="+mn-lt"/>
                          <a:ea typeface="+mn-ea"/>
                          <a:cs typeface="+mn-cs"/>
                        </a:rPr>
                        <a:t>How does my child participate in Independent Learning activities</a:t>
                      </a:r>
                      <a:r>
                        <a:rPr lang="en-US" sz="1800" b="1" kern="1200" dirty="0">
                          <a:solidFill>
                            <a:srgbClr val="FF0000"/>
                          </a:solidFill>
                          <a:effectLst/>
                          <a:latin typeface="+mn-lt"/>
                          <a:ea typeface="+mn-ea"/>
                          <a:cs typeface="+mn-cs"/>
                        </a:rPr>
                        <a:t> </a:t>
                      </a:r>
                      <a:r>
                        <a:rPr lang="en-US" sz="1800" b="1" kern="1200" dirty="0">
                          <a:solidFill>
                            <a:schemeClr val="tx1"/>
                          </a:solidFill>
                          <a:effectLst/>
                          <a:latin typeface="+mn-lt"/>
                          <a:ea typeface="+mn-ea"/>
                          <a:cs typeface="+mn-cs"/>
                        </a:rPr>
                        <a:t>if we do not have access to a device? </a:t>
                      </a:r>
                      <a:endParaRPr lang="en-US" sz="1800" strike="sngStrike"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406555">
                <a:tc>
                  <a:txBody>
                    <a:bodyPr/>
                    <a:lstStyle/>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You can contact your teacher or school principal for guidance and use hard copies of the Independent Learning materials during this time. Additional packets are available at the Early Learning Center at Henderson E. Formey School from 7:30 a.m. until 2:30 p.m. Monday-Friday.</a:t>
                      </a:r>
                    </a:p>
                    <a:p>
                      <a:pPr marL="342900" indent="-342900" algn="l" fontAlgn="t">
                        <a:spcBef>
                          <a:spcPts val="0"/>
                        </a:spcBef>
                        <a:spcAft>
                          <a:spcPts val="0"/>
                        </a:spcAft>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Independent Learning Packet bins are replenished daily. </a:t>
                      </a:r>
                      <a:endParaRPr lang="en-US" sz="1500" b="0" i="0" u="none" strike="noStrike" dirty="0">
                        <a:solidFill>
                          <a:schemeClr val="tx1"/>
                        </a:solidFill>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How does my child log on to receive his/her electronic assignments?</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49133">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Teachers are given flexibility to use a variety of platforms to receive completed assignments or administer class assignments. These tools were commonly used prior to the COVID-19 closure and your child should be familiar with the appropriate online learning tools. </a:t>
                      </a:r>
                      <a:endParaRPr lang="en-US" sz="1500" b="0" i="0" u="none" strike="noStrike" dirty="0">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49405">
                <a:tc>
                  <a:txBody>
                    <a:bodyPr/>
                    <a:lstStyle/>
                    <a:p>
                      <a:r>
                        <a:rPr lang="en-US" sz="1800" b="1" kern="1200" dirty="0">
                          <a:solidFill>
                            <a:schemeClr val="tx1"/>
                          </a:solidFill>
                          <a:effectLst/>
                          <a:latin typeface="+mn-lt"/>
                          <a:ea typeface="+mn-ea"/>
                          <a:cs typeface="+mn-cs"/>
                        </a:rPr>
                        <a:t>Are students expected to be online at a certain time, or by a certain time, or for a minimum amount of time in a day?</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939741">
                <a:tc>
                  <a:txBody>
                    <a:bodyPr/>
                    <a:lstStyle/>
                    <a:p>
                      <a:pPr marL="283464" indent="-283464" algn="l" fontAlgn="t">
                        <a:spcBef>
                          <a:spcPts val="0"/>
                        </a:spcBef>
                        <a:spcAft>
                          <a:spcPts val="0"/>
                        </a:spcAft>
                        <a:buClrTx/>
                        <a:buSzPts val="1600"/>
                        <a:buFont typeface="Arial" panose="020B0604020202020204" pitchFamily="34" charset="0"/>
                        <a:buChar char="•"/>
                      </a:pPr>
                      <a:r>
                        <a:rPr lang="en-US" sz="1500" b="0" i="0" u="none" strike="noStrike" dirty="0">
                          <a:solidFill>
                            <a:schemeClr val="tx1"/>
                          </a:solidFill>
                          <a:effectLst/>
                          <a:latin typeface="Calibri" panose="020F0502020204030204" pitchFamily="34" charset="0"/>
                          <a:cs typeface="Calibri" panose="020F0502020204030204" pitchFamily="34" charset="0"/>
                        </a:rPr>
                        <a:t>SCCPSS teachers will continue to deliver content to students virtually through a variety of digital tools and resources. Teachers will contact students via email, Class Dojo, Google Classroom, or Remind regarding any planned virtual meetings or lessons. It is recommended that your child stays engaged each day and works at his/her own pace.</a:t>
                      </a:r>
                      <a:endParaRPr lang="en-US" sz="1500" b="0" i="0" u="none" strike="noStrike" dirty="0">
                        <a:solidFill>
                          <a:schemeClr val="tx1"/>
                        </a:solidFill>
                        <a:effectLst/>
                        <a:latin typeface="Arial" panose="020B060402020202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graphicFrame>
        <p:nvGraphicFramePr>
          <p:cNvPr id="8" name="Table 7">
            <a:extLst>
              <a:ext uri="{FF2B5EF4-FFF2-40B4-BE49-F238E27FC236}">
                <a16:creationId xmlns:a16="http://schemas.microsoft.com/office/drawing/2014/main" id="{F83F167C-87E1-4073-AA27-CA84CB20649F}"/>
              </a:ext>
            </a:extLst>
          </p:cNvPr>
          <p:cNvGraphicFramePr>
            <a:graphicFrameLocks noGrp="1"/>
          </p:cNvGraphicFramePr>
          <p:nvPr>
            <p:extLst>
              <p:ext uri="{D42A27DB-BD31-4B8C-83A1-F6EECF244321}">
                <p14:modId xmlns:p14="http://schemas.microsoft.com/office/powerpoint/2010/main" val="3547886511"/>
              </p:ext>
            </p:extLst>
          </p:nvPr>
        </p:nvGraphicFramePr>
        <p:xfrm>
          <a:off x="444041" y="5478425"/>
          <a:ext cx="11303905" cy="1221733"/>
        </p:xfrm>
        <a:graphic>
          <a:graphicData uri="http://schemas.openxmlformats.org/drawingml/2006/table">
            <a:tbl>
              <a:tblPr firstRow="1" bandRow="1"/>
              <a:tblGrid>
                <a:gridCol w="11303905">
                  <a:extLst>
                    <a:ext uri="{9D8B030D-6E8A-4147-A177-3AD203B41FA5}">
                      <a16:colId xmlns:a16="http://schemas.microsoft.com/office/drawing/2014/main" val="1613384810"/>
                    </a:ext>
                  </a:extLst>
                </a:gridCol>
              </a:tblGrid>
              <a:tr h="408221">
                <a:tc>
                  <a:txBody>
                    <a:bodyPr/>
                    <a:lstStyle/>
                    <a:p>
                      <a:r>
                        <a:rPr lang="en-US" sz="1800" b="1" kern="1200" dirty="0">
                          <a:solidFill>
                            <a:schemeClr val="tx1"/>
                          </a:solidFill>
                          <a:effectLst/>
                          <a:latin typeface="+mn-lt"/>
                          <a:ea typeface="+mn-ea"/>
                          <a:cs typeface="+mn-cs"/>
                        </a:rPr>
                        <a:t>When can my child receive support from his/her teacher?</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858906728"/>
                  </a:ext>
                </a:extLst>
              </a:tr>
              <a:tr h="813512">
                <a:tc>
                  <a:txBody>
                    <a:bodyPr/>
                    <a:lstStyle/>
                    <a:p>
                      <a:pPr marL="285750" indent="-285750">
                        <a:buFont typeface="Arial" panose="020B0604020202020204" pitchFamily="34" charset="0"/>
                        <a:buChar char="•"/>
                      </a:pPr>
                      <a:r>
                        <a:rPr lang="en-US" sz="1500" kern="1200" dirty="0">
                          <a:solidFill>
                            <a:schemeClr val="tx1"/>
                          </a:solidFill>
                          <a:effectLst/>
                          <a:latin typeface="Calibri" panose="020F0502020204030204" pitchFamily="34" charset="0"/>
                          <a:ea typeface="+mn-ea"/>
                          <a:cs typeface="Calibri" panose="020F0502020204030204" pitchFamily="34" charset="0"/>
                        </a:rPr>
                        <a:t>Students can receive support during the online discussions, lecture, videoconferences, or during the teacher’s office hours via telephone. Teachers are also available to answer questions or provide additional support for students.  Check your school’s website or email your child’s teacher for office hours.</a:t>
                      </a:r>
                    </a:p>
                  </a:txBody>
                  <a:tcPr marL="99972" marR="99972" marT="49986" marB="49986">
                    <a:lnL>
                      <a:noFill/>
                    </a:lnL>
                    <a:lnR>
                      <a:noFill/>
                    </a:lnR>
                    <a:lnT>
                      <a:noFill/>
                    </a:lnT>
                    <a:lnB>
                      <a:noFill/>
                    </a:lnB>
                  </a:tcPr>
                </a:tc>
                <a:extLst>
                  <a:ext uri="{0D108BD9-81ED-4DB2-BD59-A6C34878D82A}">
                    <a16:rowId xmlns:a16="http://schemas.microsoft.com/office/drawing/2014/main" val="1330825451"/>
                  </a:ext>
                </a:extLst>
              </a:tr>
            </a:tbl>
          </a:graphicData>
        </a:graphic>
      </p:graphicFrame>
    </p:spTree>
    <p:extLst>
      <p:ext uri="{BB962C8B-B14F-4D97-AF65-F5344CB8AC3E}">
        <p14:creationId xmlns:p14="http://schemas.microsoft.com/office/powerpoint/2010/main" val="245109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70E9C34-7E73-4381-964B-CF0A19A0399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FAQs – Independent Learning</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7300FBBC-5A71-458D-A8BD-B0BB98AEC421}" type="slidenum">
              <a:rPr lang="en-US">
                <a:solidFill>
                  <a:srgbClr val="898989"/>
                </a:solidFill>
              </a:rPr>
              <a:pPr>
                <a:spcAft>
                  <a:spcPts val="600"/>
                </a:spcAft>
              </a:pPr>
              <a:t>8</a:t>
            </a:fld>
            <a:endParaRPr lang="en-US">
              <a:solidFill>
                <a:srgbClr val="898989"/>
              </a:solidFill>
            </a:endParaRPr>
          </a:p>
        </p:txBody>
      </p:sp>
      <p:graphicFrame>
        <p:nvGraphicFramePr>
          <p:cNvPr id="7" name="Table 6">
            <a:extLst>
              <a:ext uri="{FF2B5EF4-FFF2-40B4-BE49-F238E27FC236}">
                <a16:creationId xmlns:a16="http://schemas.microsoft.com/office/drawing/2014/main" id="{B2204D8F-9E46-4D74-A2DA-7D83EF162F59}"/>
              </a:ext>
            </a:extLst>
          </p:cNvPr>
          <p:cNvGraphicFramePr>
            <a:graphicFrameLocks noGrp="1"/>
          </p:cNvGraphicFramePr>
          <p:nvPr>
            <p:extLst>
              <p:ext uri="{D42A27DB-BD31-4B8C-83A1-F6EECF244321}">
                <p14:modId xmlns:p14="http://schemas.microsoft.com/office/powerpoint/2010/main" val="3767775614"/>
              </p:ext>
            </p:extLst>
          </p:nvPr>
        </p:nvGraphicFramePr>
        <p:xfrm>
          <a:off x="444047" y="2239348"/>
          <a:ext cx="11303905" cy="4065027"/>
        </p:xfrm>
        <a:graphic>
          <a:graphicData uri="http://schemas.openxmlformats.org/drawingml/2006/table">
            <a:tbl>
              <a:tblPr firstRow="1" bandRow="1"/>
              <a:tblGrid>
                <a:gridCol w="11303905">
                  <a:extLst>
                    <a:ext uri="{9D8B030D-6E8A-4147-A177-3AD203B41FA5}">
                      <a16:colId xmlns:a16="http://schemas.microsoft.com/office/drawing/2014/main" val="1097567574"/>
                    </a:ext>
                  </a:extLst>
                </a:gridCol>
              </a:tblGrid>
              <a:tr h="376507">
                <a:tc>
                  <a:txBody>
                    <a:bodyPr/>
                    <a:lstStyle/>
                    <a:p>
                      <a:r>
                        <a:rPr lang="en-US" sz="1800" b="1" kern="1200" dirty="0">
                          <a:solidFill>
                            <a:schemeClr val="tx1"/>
                          </a:solidFill>
                          <a:effectLst/>
                          <a:latin typeface="+mn-lt"/>
                          <a:ea typeface="+mn-ea"/>
                          <a:cs typeface="+mn-cs"/>
                        </a:rPr>
                        <a:t>What </a:t>
                      </a:r>
                      <a:r>
                        <a:rPr lang="en-US" sz="1800" b="1" strike="noStrike" kern="1200" dirty="0">
                          <a:solidFill>
                            <a:schemeClr val="tx1"/>
                          </a:solidFill>
                          <a:effectLst/>
                          <a:latin typeface="+mn-lt"/>
                          <a:ea typeface="+mn-ea"/>
                          <a:cs typeface="+mn-cs"/>
                        </a:rPr>
                        <a:t>type</a:t>
                      </a:r>
                      <a:r>
                        <a:rPr lang="en-US" sz="1800" b="1" kern="1200" dirty="0">
                          <a:solidFill>
                            <a:schemeClr val="tx1"/>
                          </a:solidFill>
                          <a:effectLst/>
                          <a:latin typeface="+mn-lt"/>
                          <a:ea typeface="+mn-ea"/>
                          <a:cs typeface="+mn-cs"/>
                        </a:rPr>
                        <a:t> of assignments should my child expect to receive? </a:t>
                      </a:r>
                      <a:endParaRPr lang="en-US" sz="1800" strike="sngStrike"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762616405"/>
                  </a:ext>
                </a:extLst>
              </a:tr>
              <a:tr h="632442">
                <a:tc>
                  <a:txBody>
                    <a:bodyPr/>
                    <a:lstStyle/>
                    <a:p>
                      <a:pPr marL="342900" indent="-342900" algn="l" fontAlgn="t">
                        <a:spcBef>
                          <a:spcPts val="0"/>
                        </a:spcBef>
                        <a:spcAft>
                          <a:spcPts val="0"/>
                        </a:spcAft>
                        <a:buFont typeface="Arial" panose="020B0604020202020204" pitchFamily="34" charset="0"/>
                        <a:buChar char="•"/>
                      </a:pPr>
                      <a:r>
                        <a:rPr lang="en-US" sz="1600" kern="1200" dirty="0">
                          <a:solidFill>
                            <a:schemeClr val="tx1"/>
                          </a:solidFill>
                          <a:effectLst/>
                          <a:latin typeface="Calibri" panose="020F0502020204030204" pitchFamily="34" charset="0"/>
                          <a:ea typeface="+mn-ea"/>
                          <a:cs typeface="Calibri" panose="020F0502020204030204" pitchFamily="34" charset="0"/>
                        </a:rPr>
                        <a:t>Assignments will support instructional components specific to the subject material.  Teachers will continue providing assignments to support learning through the end of the school year. </a:t>
                      </a:r>
                      <a:endParaRPr lang="en-US" sz="1600" b="0" i="0" u="none" strike="sngStrike" dirty="0">
                        <a:solidFill>
                          <a:schemeClr val="tx1"/>
                        </a:solidFill>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3076303486"/>
                  </a:ext>
                </a:extLst>
              </a:tr>
              <a:tr h="37650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Calibri" panose="020F0502020204030204" pitchFamily="34" charset="0"/>
                          <a:ea typeface="+mn-ea"/>
                          <a:cs typeface="Calibri" panose="020F0502020204030204" pitchFamily="34" charset="0"/>
                        </a:rPr>
                        <a:t>How will my child be graded during independent learning?</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3979624031"/>
                  </a:ext>
                </a:extLst>
              </a:tr>
              <a:tr h="560470">
                <a:tc>
                  <a:txBody>
                    <a:bodyPr/>
                    <a:lstStyle/>
                    <a:p>
                      <a:pPr marL="285750" indent="-285750">
                        <a:buFont typeface="Arial" panose="020B0604020202020204" pitchFamily="34" charset="0"/>
                        <a:buChar char="•"/>
                      </a:pPr>
                      <a:r>
                        <a:rPr lang="en-US" sz="1600" kern="1200" dirty="0">
                          <a:solidFill>
                            <a:schemeClr val="tx1"/>
                          </a:solidFill>
                          <a:effectLst/>
                          <a:latin typeface="Calibri" panose="020F0502020204030204" pitchFamily="34" charset="0"/>
                          <a:ea typeface="+mn-ea"/>
                          <a:cs typeface="Calibri" panose="020F0502020204030204" pitchFamily="34" charset="0"/>
                        </a:rPr>
                        <a:t>Student final grades will be based on the first three quarters</a:t>
                      </a:r>
                      <a:r>
                        <a:rPr lang="en-US" sz="1600" kern="1200" dirty="0">
                          <a:solidFill>
                            <a:srgbClr val="FF0000"/>
                          </a:solidFill>
                          <a:effectLst/>
                          <a:latin typeface="Calibri" panose="020F0502020204030204" pitchFamily="34" charset="0"/>
                          <a:ea typeface="+mn-ea"/>
                          <a:cs typeface="Calibri" panose="020F0502020204030204" pitchFamily="34" charset="0"/>
                        </a:rPr>
                        <a:t> </a:t>
                      </a:r>
                      <a:r>
                        <a:rPr lang="en-US" sz="1600" kern="1200" dirty="0">
                          <a:solidFill>
                            <a:schemeClr val="tx1"/>
                          </a:solidFill>
                          <a:effectLst/>
                          <a:latin typeface="Calibri" panose="020F0502020204030204" pitchFamily="34" charset="0"/>
                          <a:ea typeface="+mn-ea"/>
                          <a:cs typeface="Calibri" panose="020F0502020204030204" pitchFamily="34" charset="0"/>
                        </a:rPr>
                        <a:t>of school. Work submitted during the fourth quarter will be used to demonstrate mastery of course standards for course completion and for </a:t>
                      </a:r>
                      <a:r>
                        <a:rPr lang="en-US" sz="1600" b="0" kern="1200" dirty="0">
                          <a:solidFill>
                            <a:schemeClr val="tx1"/>
                          </a:solidFill>
                          <a:effectLst/>
                          <a:latin typeface="Calibri" panose="020F0502020204030204" pitchFamily="34" charset="0"/>
                          <a:ea typeface="+mn-ea"/>
                          <a:cs typeface="Calibri" panose="020F0502020204030204" pitchFamily="34" charset="0"/>
                        </a:rPr>
                        <a:t>improving existing grades. Fourth quarter performance will not have a negative impact on the third quarter average.</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170201688"/>
                  </a:ext>
                </a:extLst>
              </a:tr>
              <a:tr h="376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Will students have to take the End of Grade or End of Course Milestones Assessment this year?</a:t>
                      </a:r>
                      <a:endParaRPr lang="en-US" sz="1800" kern="1200" dirty="0">
                        <a:solidFill>
                          <a:schemeClr val="tx1"/>
                        </a:solidFill>
                        <a:effectLst/>
                        <a:latin typeface="+mn-lt"/>
                        <a:ea typeface="+mn-ea"/>
                        <a:cs typeface="+mn-cs"/>
                      </a:endParaRPr>
                    </a:p>
                  </a:txBody>
                  <a:tcPr marL="99972" marR="99972" marT="49986" marB="49986">
                    <a:lnL>
                      <a:noFill/>
                    </a:lnL>
                    <a:lnR>
                      <a:noFill/>
                    </a:lnR>
                    <a:lnT>
                      <a:noFill/>
                    </a:lnT>
                    <a:lnB>
                      <a:noFill/>
                    </a:lnB>
                    <a:solidFill>
                      <a:srgbClr val="DDEC1C"/>
                    </a:solidFill>
                  </a:tcPr>
                </a:tc>
                <a:extLst>
                  <a:ext uri="{0D108BD9-81ED-4DB2-BD59-A6C34878D82A}">
                    <a16:rowId xmlns:a16="http://schemas.microsoft.com/office/drawing/2014/main" val="1774743055"/>
                  </a:ext>
                </a:extLst>
              </a:tr>
              <a:tr h="900982">
                <a:tc>
                  <a:txBody>
                    <a:bodyPr/>
                    <a:lstStyle/>
                    <a:p>
                      <a:pPr marL="285750" marR="0" lvl="0" indent="-285750" algn="l" defTabSz="914400" rtl="0" eaLnBrk="1" fontAlgn="t" latinLnBrk="0" hangingPunct="1">
                        <a:lnSpc>
                          <a:spcPct val="100000"/>
                        </a:lnSpc>
                        <a:spcBef>
                          <a:spcPts val="0"/>
                        </a:spcBef>
                        <a:spcAft>
                          <a:spcPts val="0"/>
                        </a:spcAft>
                        <a:buClrTx/>
                        <a:buSzPts val="1600"/>
                        <a:buFont typeface="Arial" panose="020B0604020202020204" pitchFamily="34" charset="0"/>
                        <a:buChar char="•"/>
                        <a:tabLst/>
                        <a:defRPr/>
                      </a:pPr>
                      <a:r>
                        <a:rPr lang="en-US" sz="1500" kern="1200" dirty="0">
                          <a:solidFill>
                            <a:schemeClr val="tx1"/>
                          </a:solidFill>
                          <a:effectLst/>
                          <a:latin typeface="Calibri" panose="020F0502020204030204" pitchFamily="34" charset="0"/>
                          <a:ea typeface="+mn-ea"/>
                          <a:cs typeface="Calibri" panose="020F0502020204030204" pitchFamily="34" charset="0"/>
                        </a:rPr>
                        <a:t>No. On Monday, March 16, State School Superintendent Richard Woods announced a waiver of the state assessment window/administration (including Georgia Milestones EOGs and EOCs, the Georgia Alternative Assessment/GAA 2.0, and all other required testing, including End of Pathway Assessments and GKIDS). On March 20, U.S. Education Department approved Georgia’s statewide testing waiver.  Georgia Milestones tests will not be administered this spring. There will be no administration of the Georgia Milestones testing this year. See more questions and answers about testing here: </a:t>
                      </a:r>
                      <a:r>
                        <a:rPr lang="en-US" sz="1500" kern="1200" dirty="0">
                          <a:solidFill>
                            <a:schemeClr val="tx1"/>
                          </a:solidFill>
                          <a:effectLst/>
                          <a:latin typeface="Calibri" panose="020F0502020204030204" pitchFamily="34" charset="0"/>
                          <a:ea typeface="+mn-ea"/>
                          <a:cs typeface="Calibri" panose="020F0502020204030204" pitchFamily="34" charset="0"/>
                          <a:hlinkClick r:id="rId2"/>
                        </a:rPr>
                        <a:t>https://www.georgiainsights.com/testing.html</a:t>
                      </a:r>
                      <a:r>
                        <a:rPr lang="en-US" sz="1500" kern="1200" dirty="0">
                          <a:solidFill>
                            <a:schemeClr val="tx1"/>
                          </a:solidFill>
                          <a:effectLst/>
                          <a:latin typeface="Calibri" panose="020F0502020204030204" pitchFamily="34" charset="0"/>
                          <a:ea typeface="+mn-ea"/>
                          <a:cs typeface="Calibri" panose="020F0502020204030204" pitchFamily="34" charset="0"/>
                        </a:rPr>
                        <a:t>. </a:t>
                      </a:r>
                    </a:p>
                    <a:p>
                      <a:pPr marL="0" indent="0" algn="l" fontAlgn="t">
                        <a:spcBef>
                          <a:spcPts val="0"/>
                        </a:spcBef>
                        <a:spcAft>
                          <a:spcPts val="0"/>
                        </a:spcAft>
                        <a:buClrTx/>
                        <a:buSzPts val="1600"/>
                        <a:buFont typeface="Arial" panose="020B0604020202020204" pitchFamily="34" charset="0"/>
                        <a:buNone/>
                      </a:pPr>
                      <a:endParaRPr lang="en-US" sz="1500" b="0" i="0" u="none" strike="noStrike" dirty="0">
                        <a:effectLst/>
                        <a:latin typeface="Arial" panose="020B0604020202020204" pitchFamily="34" charset="0"/>
                      </a:endParaRPr>
                    </a:p>
                  </a:txBody>
                  <a:tcPr marL="99972" marR="99972" marT="49986" marB="49986">
                    <a:lnL>
                      <a:noFill/>
                    </a:lnL>
                    <a:lnR>
                      <a:noFill/>
                    </a:lnR>
                    <a:lnT>
                      <a:noFill/>
                    </a:lnT>
                    <a:lnB>
                      <a:noFill/>
                    </a:lnB>
                  </a:tcPr>
                </a:tc>
                <a:extLst>
                  <a:ext uri="{0D108BD9-81ED-4DB2-BD59-A6C34878D82A}">
                    <a16:rowId xmlns:a16="http://schemas.microsoft.com/office/drawing/2014/main" val="821593531"/>
                  </a:ext>
                </a:extLst>
              </a:tr>
            </a:tbl>
          </a:graphicData>
        </a:graphic>
      </p:graphicFrame>
    </p:spTree>
    <p:extLst>
      <p:ext uri="{BB962C8B-B14F-4D97-AF65-F5344CB8AC3E}">
        <p14:creationId xmlns:p14="http://schemas.microsoft.com/office/powerpoint/2010/main" val="394388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4DF8272-0287-408E-86F3-F2CDAEC0DD0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7436" r="1" b="15995"/>
          <a:stretch/>
        </p:blipFill>
        <p:spPr>
          <a:xfrm>
            <a:off x="4547937" y="-5"/>
            <a:ext cx="7644062" cy="3681406"/>
          </a:xfrm>
          <a:prstGeom prst="rect">
            <a:avLst/>
          </a:prstGeom>
        </p:spPr>
      </p:pic>
      <p:pic>
        <p:nvPicPr>
          <p:cNvPr id="5" name="Picture 4">
            <a:extLst>
              <a:ext uri="{FF2B5EF4-FFF2-40B4-BE49-F238E27FC236}">
                <a16:creationId xmlns:a16="http://schemas.microsoft.com/office/drawing/2014/main" id="{6B7CF90D-4E08-4B2B-9642-8A1A55DA5A1E}"/>
              </a:ext>
            </a:extLst>
          </p:cNvPr>
          <p:cNvPicPr>
            <a:picLocks noChangeAspect="1"/>
          </p:cNvPicPr>
          <p:nvPr/>
        </p:nvPicPr>
        <p:blipFill rotWithShape="1">
          <a:blip r:embed="rId3">
            <a:extLst>
              <a:ext uri="{28A0092B-C50C-407E-A947-70E740481C1C}">
                <a14:useLocalDpi xmlns:a14="http://schemas.microsoft.com/office/drawing/2010/main" val="0"/>
              </a:ext>
            </a:extLst>
          </a:blip>
          <a:srcRect b="10912"/>
          <a:stretch/>
        </p:blipFill>
        <p:spPr>
          <a:xfrm>
            <a:off x="4547938" y="3681409"/>
            <a:ext cx="7644062" cy="3176595"/>
          </a:xfrm>
          <a:prstGeom prst="rect">
            <a:avLst/>
          </a:prstGeom>
        </p:spPr>
      </p:pic>
      <p:sp>
        <p:nvSpPr>
          <p:cNvPr id="88" name="Rectangle 8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CD89C76C-4EA9-4C51-B491-5CD123F2BD4A}"/>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b="1" kern="1200">
                <a:solidFill>
                  <a:schemeClr val="bg1"/>
                </a:solidFill>
                <a:latin typeface="+mj-lt"/>
                <a:ea typeface="+mj-ea"/>
                <a:cs typeface="+mj-cs"/>
              </a:rPr>
              <a:t>Testing and Assessments</a:t>
            </a:r>
          </a:p>
        </p:txBody>
      </p:sp>
      <p:cxnSp>
        <p:nvCxnSpPr>
          <p:cNvPr id="90" name="Straight Connector 8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2262BC-DC84-44F2-A357-46E2F384829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7300FBBC-5A71-458D-A8BD-B0BB98AEC421}" type="slidenum">
              <a:rPr lang="en-US">
                <a:solidFill>
                  <a:srgbClr val="FFFFFF"/>
                </a:solidFill>
              </a:rPr>
              <a:pPr>
                <a:lnSpc>
                  <a:spcPct val="90000"/>
                </a:lnSpc>
                <a:spcAft>
                  <a:spcPts val="600"/>
                </a:spcAft>
                <a:defRPr/>
              </a:pPr>
              <a:t>9</a:t>
            </a:fld>
            <a:endParaRPr lang="en-US">
              <a:solidFill>
                <a:srgbClr val="FFFFFF"/>
              </a:solidFill>
            </a:endParaRPr>
          </a:p>
        </p:txBody>
      </p:sp>
    </p:spTree>
    <p:extLst>
      <p:ext uri="{BB962C8B-B14F-4D97-AF65-F5344CB8AC3E}">
        <p14:creationId xmlns:p14="http://schemas.microsoft.com/office/powerpoint/2010/main" val="119307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2185</Words>
  <Application>Microsoft Office PowerPoint</Application>
  <PresentationFormat>Widescreen</PresentationFormat>
  <Paragraphs>119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Abadi</vt:lpstr>
      <vt:lpstr>Arial</vt:lpstr>
      <vt:lpstr>Calibri</vt:lpstr>
      <vt:lpstr>Calibri Light</vt:lpstr>
      <vt:lpstr>Office Theme</vt:lpstr>
      <vt:lpstr>End Of Year FAQs For Students and Families 2019-2020</vt:lpstr>
      <vt:lpstr>End of Year at a Glance</vt:lpstr>
      <vt:lpstr>FAQs – School Items and Activities</vt:lpstr>
      <vt:lpstr>FAQs – School Items and Activities</vt:lpstr>
      <vt:lpstr>FAQs – School Items and Activities</vt:lpstr>
      <vt:lpstr>Independent Learning</vt:lpstr>
      <vt:lpstr>FAQs – Independent Learning</vt:lpstr>
      <vt:lpstr>FAQs – Independent Learning</vt:lpstr>
      <vt:lpstr>Testing and Assessments</vt:lpstr>
      <vt:lpstr>FAQs – Testing and Assessments</vt:lpstr>
      <vt:lpstr>FAQs – Testing and Assessments </vt:lpstr>
      <vt:lpstr>Student Services</vt:lpstr>
      <vt:lpstr>FAQs – Student Services</vt:lpstr>
      <vt:lpstr>Grading and Promotion</vt:lpstr>
      <vt:lpstr>FAQs – Grading and Promotion</vt:lpstr>
      <vt:lpstr>Student Support Services</vt:lpstr>
      <vt:lpstr>FAQs – Student Support Services</vt:lpstr>
      <vt:lpstr>FAQs – Student Support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Year FAQs For Students and Families 2019-2020</dc:title>
  <dc:creator>Julian Childers</dc:creator>
  <cp:lastModifiedBy>Cynthia Campbell</cp:lastModifiedBy>
  <cp:revision>13</cp:revision>
  <cp:lastPrinted>2020-04-30T20:30:49Z</cp:lastPrinted>
  <dcterms:created xsi:type="dcterms:W3CDTF">2020-04-28T19:53:32Z</dcterms:created>
  <dcterms:modified xsi:type="dcterms:W3CDTF">2020-05-04T12:32:05Z</dcterms:modified>
</cp:coreProperties>
</file>